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docx" ContentType="application/vnd.openxmlformats-officedocument.wordprocessingml.document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2"/>
  </p:notesMasterIdLst>
  <p:sldIdLst>
    <p:sldId id="256" r:id="rId2"/>
    <p:sldId id="309" r:id="rId3"/>
    <p:sldId id="288" r:id="rId4"/>
    <p:sldId id="284" r:id="rId5"/>
    <p:sldId id="330" r:id="rId6"/>
    <p:sldId id="313" r:id="rId7"/>
    <p:sldId id="257" r:id="rId8"/>
    <p:sldId id="332" r:id="rId9"/>
    <p:sldId id="333" r:id="rId10"/>
    <p:sldId id="285" r:id="rId11"/>
    <p:sldId id="268" r:id="rId12"/>
    <p:sldId id="286" r:id="rId13"/>
    <p:sldId id="296" r:id="rId14"/>
    <p:sldId id="315" r:id="rId15"/>
    <p:sldId id="326" r:id="rId16"/>
    <p:sldId id="306" r:id="rId17"/>
    <p:sldId id="317" r:id="rId18"/>
    <p:sldId id="318" r:id="rId19"/>
    <p:sldId id="319" r:id="rId20"/>
    <p:sldId id="334" r:id="rId21"/>
    <p:sldId id="335" r:id="rId22"/>
    <p:sldId id="328" r:id="rId23"/>
    <p:sldId id="329" r:id="rId24"/>
    <p:sldId id="276" r:id="rId25"/>
    <p:sldId id="304" r:id="rId26"/>
    <p:sldId id="320" r:id="rId27"/>
    <p:sldId id="322" r:id="rId28"/>
    <p:sldId id="324" r:id="rId29"/>
    <p:sldId id="323" r:id="rId30"/>
    <p:sldId id="311" r:id="rId3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5C6B7"/>
    <a:srgbClr val="A98A3D"/>
    <a:srgbClr val="CFED5F"/>
    <a:srgbClr val="C2F3F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8FB837D-C827-4EFA-A057-4D05807E0F7C}" styleName="Стиль из темы 1 - акцент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C4B1156A-380E-4F78-BDF5-A606A8083BF9}" styleName="Средний стиль 4 - акцент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7" d="100"/>
          <a:sy n="47" d="100"/>
        </p:scale>
        <p:origin x="1363" y="3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D04FD5-B72C-4EFC-8773-58A196CDE1C0}" type="datetimeFigureOut">
              <a:rPr lang="ru-RU" smtClean="0"/>
              <a:t>26.03.2018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7418EC1-FCF5-41F2-935C-AAD24FDCEEE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406933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2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FB795C6B-77F9-44D9-BB7A-EE51AF0746C5}" type="slidenum">
              <a:rPr lang="ru-RU" altLang="ru-RU"/>
              <a:pPr/>
              <a:t>5</a:t>
            </a:fld>
            <a:endParaRPr lang="ru-RU" altLang="ru-RU"/>
          </a:p>
        </p:txBody>
      </p:sp>
      <p:sp>
        <p:nvSpPr>
          <p:cNvPr id="24577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1133475" y="677863"/>
            <a:ext cx="4591050" cy="344487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4578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685800" y="4343400"/>
            <a:ext cx="5478463" cy="410686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3754515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2F063A-0BC0-4C05-9EF3-2973946DBCA1}" type="datetimeFigureOut">
              <a:rPr lang="ru-RU" smtClean="0"/>
              <a:pPr/>
              <a:t>26.03.2018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C4229-0E98-42B2-BEE0-C9ADB795458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2F063A-0BC0-4C05-9EF3-2973946DBCA1}" type="datetimeFigureOut">
              <a:rPr lang="ru-RU" smtClean="0"/>
              <a:pPr/>
              <a:t>26.03.2018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C4229-0E98-42B2-BEE0-C9ADB795458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2F063A-0BC0-4C05-9EF3-2973946DBCA1}" type="datetimeFigureOut">
              <a:rPr lang="ru-RU" smtClean="0"/>
              <a:pPr/>
              <a:t>26.03.2018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C4229-0E98-42B2-BEE0-C9ADB795458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2F063A-0BC0-4C05-9EF3-2973946DBCA1}" type="datetimeFigureOut">
              <a:rPr lang="ru-RU" smtClean="0"/>
              <a:pPr/>
              <a:t>26.03.2018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C4229-0E98-42B2-BEE0-C9ADB795458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2F063A-0BC0-4C05-9EF3-2973946DBCA1}" type="datetimeFigureOut">
              <a:rPr lang="ru-RU" smtClean="0"/>
              <a:pPr/>
              <a:t>26.03.2018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C4229-0E98-42B2-BEE0-C9ADB795458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2F063A-0BC0-4C05-9EF3-2973946DBCA1}" type="datetimeFigureOut">
              <a:rPr lang="ru-RU" smtClean="0"/>
              <a:pPr/>
              <a:t>26.03.2018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C4229-0E98-42B2-BEE0-C9ADB795458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2F063A-0BC0-4C05-9EF3-2973946DBCA1}" type="datetimeFigureOut">
              <a:rPr lang="ru-RU" smtClean="0"/>
              <a:pPr/>
              <a:t>26.03.2018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C4229-0E98-42B2-BEE0-C9ADB795458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2F063A-0BC0-4C05-9EF3-2973946DBCA1}" type="datetimeFigureOut">
              <a:rPr lang="ru-RU" smtClean="0"/>
              <a:pPr/>
              <a:t>26.03.2018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C4229-0E98-42B2-BEE0-C9ADB795458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2F063A-0BC0-4C05-9EF3-2973946DBCA1}" type="datetimeFigureOut">
              <a:rPr lang="ru-RU" smtClean="0"/>
              <a:pPr/>
              <a:t>26.03.2018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C4229-0E98-42B2-BEE0-C9ADB795458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2F063A-0BC0-4C05-9EF3-2973946DBCA1}" type="datetimeFigureOut">
              <a:rPr lang="ru-RU" smtClean="0"/>
              <a:pPr/>
              <a:t>26.03.2018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C4229-0E98-42B2-BEE0-C9ADB795458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2F063A-0BC0-4C05-9EF3-2973946DBCA1}" type="datetimeFigureOut">
              <a:rPr lang="ru-RU" smtClean="0"/>
              <a:pPr/>
              <a:t>26.03.2018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C4229-0E98-42B2-BEE0-C9ADB795458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2F063A-0BC0-4C05-9EF3-2973946DBCA1}" type="datetimeFigureOut">
              <a:rPr lang="ru-RU" smtClean="0"/>
              <a:pPr/>
              <a:t>26.03.2018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8C4229-0E98-42B2-BEE0-C9ADB795458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wipe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____Microsoft_Word.docx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6.emf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artoys.ru/shop/show_cat.php?start=30&amp;catid=101&amp;option=bypriced" TargetMode="External"/><Relationship Id="rId2" Type="http://schemas.openxmlformats.org/officeDocument/2006/relationships/hyperlink" Target="http://mou29-klgd.narod.ru/ob.htm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your-mind.ru/category/training/uprazhneniya/dlya-zaversheniya-treninga/" TargetMode="External"/><Relationship Id="rId4" Type="http://schemas.openxmlformats.org/officeDocument/2006/relationships/hyperlink" Target="http://www.proshkolu.ru/user/Politova65/file/317858/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кругленный прямоугольник 4"/>
          <p:cNvSpPr/>
          <p:nvPr/>
        </p:nvSpPr>
        <p:spPr>
          <a:xfrm>
            <a:off x="357158" y="870413"/>
            <a:ext cx="8286808" cy="287648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2276872"/>
            <a:ext cx="7772400" cy="1470025"/>
          </a:xfrm>
        </p:spPr>
        <p:txBody>
          <a:bodyPr>
            <a:normAutofit/>
          </a:bodyPr>
          <a:lstStyle/>
          <a:p>
            <a:r>
              <a:rPr lang="ru-RU" b="1" i="1" dirty="0" smtClean="0">
                <a:solidFill>
                  <a:schemeClr val="bg1"/>
                </a:solidFill>
              </a:rPr>
              <a:t>АКТИВНЫЕ МЕТОДЫ </a:t>
            </a:r>
            <a:r>
              <a:rPr lang="ru-RU" b="1" i="1" dirty="0" smtClean="0">
                <a:solidFill>
                  <a:schemeClr val="bg1"/>
                </a:solidFill>
              </a:rPr>
              <a:t>ОБУЧЕНИЯ</a:t>
            </a:r>
            <a:endParaRPr lang="ru-RU" b="1" i="1" dirty="0">
              <a:solidFill>
                <a:schemeClr val="bg1"/>
              </a:solidFill>
            </a:endParaRPr>
          </a:p>
        </p:txBody>
      </p:sp>
      <p:pic>
        <p:nvPicPr>
          <p:cNvPr id="4" name="Picture 5" descr="C:\Documents and Settings\Администратор\Рабочий стол\picture4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58" y="3786190"/>
            <a:ext cx="2571768" cy="2779821"/>
          </a:xfrm>
          <a:prstGeom prst="rect">
            <a:avLst/>
          </a:prstGeom>
          <a:noFill/>
        </p:spPr>
      </p:pic>
      <p:sp>
        <p:nvSpPr>
          <p:cNvPr id="6" name="Скругленный прямоугольник 5"/>
          <p:cNvSpPr/>
          <p:nvPr/>
        </p:nvSpPr>
        <p:spPr>
          <a:xfrm>
            <a:off x="142844" y="285728"/>
            <a:ext cx="8715436" cy="6286544"/>
          </a:xfrm>
          <a:prstGeom prst="roundRect">
            <a:avLst/>
          </a:prstGeom>
          <a:noFill/>
          <a:ln w="603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Скругленный прямоугольник 18"/>
          <p:cNvSpPr/>
          <p:nvPr/>
        </p:nvSpPr>
        <p:spPr>
          <a:xfrm>
            <a:off x="1000100" y="357166"/>
            <a:ext cx="7572428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29642" cy="1143000"/>
          </a:xfrm>
        </p:spPr>
        <p:txBody>
          <a:bodyPr>
            <a:normAutofit/>
          </a:bodyPr>
          <a:lstStyle/>
          <a:p>
            <a:r>
              <a:rPr lang="ru-RU" sz="4000" dirty="0" smtClean="0">
                <a:solidFill>
                  <a:schemeClr val="bg1"/>
                </a:solidFill>
              </a:rPr>
              <a:t>Изменение роли учителя</a:t>
            </a:r>
            <a:endParaRPr lang="ru-RU" sz="4000" dirty="0">
              <a:solidFill>
                <a:schemeClr val="bg1"/>
              </a:solidFill>
            </a:endParaRPr>
          </a:p>
        </p:txBody>
      </p:sp>
      <p:sp>
        <p:nvSpPr>
          <p:cNvPr id="5" name="Овал 4"/>
          <p:cNvSpPr/>
          <p:nvPr/>
        </p:nvSpPr>
        <p:spPr>
          <a:xfrm>
            <a:off x="4857752" y="2071678"/>
            <a:ext cx="3286148" cy="2928958"/>
          </a:xfrm>
          <a:prstGeom prst="ellipse">
            <a:avLst/>
          </a:prstGeom>
          <a:ln w="698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/>
              <a:t>Модератор, консультант, наставник, старший партнер</a:t>
            </a:r>
            <a:endParaRPr lang="ru-RU" sz="2000" dirty="0"/>
          </a:p>
        </p:txBody>
      </p:sp>
      <p:sp>
        <p:nvSpPr>
          <p:cNvPr id="6" name="Овал 5"/>
          <p:cNvSpPr/>
          <p:nvPr/>
        </p:nvSpPr>
        <p:spPr>
          <a:xfrm>
            <a:off x="571472" y="2071678"/>
            <a:ext cx="3286148" cy="292895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000" dirty="0" smtClean="0"/>
          </a:p>
          <a:p>
            <a:pPr algn="ctr"/>
            <a:endParaRPr lang="ru-RU" sz="2000" dirty="0" smtClean="0"/>
          </a:p>
          <a:p>
            <a:pPr algn="ctr"/>
            <a:r>
              <a:rPr lang="ru-RU" sz="2000" dirty="0" smtClean="0"/>
              <a:t>«контролирующий орган» </a:t>
            </a:r>
          </a:p>
        </p:txBody>
      </p:sp>
      <p:sp>
        <p:nvSpPr>
          <p:cNvPr id="11" name="Стрелка вниз 10"/>
          <p:cNvSpPr/>
          <p:nvPr/>
        </p:nvSpPr>
        <p:spPr>
          <a:xfrm>
            <a:off x="6286512" y="5072074"/>
            <a:ext cx="357190" cy="57150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1643042" y="5643578"/>
            <a:ext cx="5857916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solidFill>
                  <a:schemeClr val="bg1"/>
                </a:solidFill>
              </a:rPr>
              <a:t>Технология </a:t>
            </a:r>
            <a:r>
              <a:rPr lang="ru-RU" sz="3200" dirty="0" err="1" smtClean="0">
                <a:solidFill>
                  <a:schemeClr val="bg1"/>
                </a:solidFill>
              </a:rPr>
              <a:t>модерации</a:t>
            </a:r>
            <a:endParaRPr lang="ru-RU" sz="3200" dirty="0">
              <a:solidFill>
                <a:schemeClr val="bg1"/>
              </a:solidFill>
            </a:endParaRP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 rot="5400000">
            <a:off x="181222" y="2059138"/>
            <a:ext cx="2643206" cy="2214578"/>
          </a:xfrm>
          <a:prstGeom prst="line">
            <a:avLst/>
          </a:prstGeom>
          <a:ln w="1270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rot="16200000" flipH="1">
            <a:off x="1295921" y="1952551"/>
            <a:ext cx="2428892" cy="2357454"/>
          </a:xfrm>
          <a:prstGeom prst="line">
            <a:avLst/>
          </a:prstGeom>
          <a:ln w="1270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Стрелка вправо 17"/>
          <p:cNvSpPr/>
          <p:nvPr/>
        </p:nvSpPr>
        <p:spPr>
          <a:xfrm>
            <a:off x="3857620" y="3500438"/>
            <a:ext cx="1000132" cy="2143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dirty="0" smtClean="0"/>
              <a:t>Технология </a:t>
            </a:r>
            <a:r>
              <a:rPr lang="ru-RU" sz="4000" dirty="0" err="1" smtClean="0"/>
              <a:t>модерации</a:t>
            </a:r>
            <a:endParaRPr lang="ru-RU" sz="4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b="1" dirty="0" smtClean="0">
                <a:solidFill>
                  <a:srgbClr val="7030A0"/>
                </a:solidFill>
              </a:rPr>
              <a:t>как </a:t>
            </a:r>
            <a:r>
              <a:rPr lang="ru-RU" b="1" dirty="0">
                <a:solidFill>
                  <a:srgbClr val="7030A0"/>
                </a:solidFill>
              </a:rPr>
              <a:t>образовательная технология </a:t>
            </a:r>
            <a:r>
              <a:rPr lang="ru-RU" b="1" dirty="0" err="1">
                <a:solidFill>
                  <a:srgbClr val="7030A0"/>
                </a:solidFill>
              </a:rPr>
              <a:t>модерация</a:t>
            </a:r>
            <a:r>
              <a:rPr lang="ru-RU" b="1" dirty="0">
                <a:solidFill>
                  <a:srgbClr val="7030A0"/>
                </a:solidFill>
              </a:rPr>
              <a:t> была впервые разработана в 60-е - 70-е годы прошлого века в Германии. Первая известная публикация по этой теме также принадлежит перу немецких специалистов - «Идеи </a:t>
            </a:r>
            <a:r>
              <a:rPr lang="ru-RU" b="1" dirty="0" err="1">
                <a:solidFill>
                  <a:srgbClr val="7030A0"/>
                </a:solidFill>
              </a:rPr>
              <a:t>модерации</a:t>
            </a:r>
            <a:r>
              <a:rPr lang="ru-RU" b="1" dirty="0">
                <a:solidFill>
                  <a:srgbClr val="7030A0"/>
                </a:solidFill>
              </a:rPr>
              <a:t>» (K. </a:t>
            </a:r>
            <a:r>
              <a:rPr lang="ru-RU" b="1" dirty="0" err="1">
                <a:solidFill>
                  <a:srgbClr val="7030A0"/>
                </a:solidFill>
              </a:rPr>
              <a:t>Klebert</a:t>
            </a:r>
            <a:r>
              <a:rPr lang="ru-RU" b="1" dirty="0">
                <a:solidFill>
                  <a:srgbClr val="7030A0"/>
                </a:solidFill>
              </a:rPr>
              <a:t>, E. </a:t>
            </a:r>
            <a:r>
              <a:rPr lang="ru-RU" b="1" dirty="0" err="1">
                <a:solidFill>
                  <a:srgbClr val="7030A0"/>
                </a:solidFill>
              </a:rPr>
              <a:t>Schreder</a:t>
            </a:r>
            <a:r>
              <a:rPr lang="ru-RU" b="1" dirty="0">
                <a:solidFill>
                  <a:srgbClr val="7030A0"/>
                </a:solidFill>
              </a:rPr>
              <a:t>, W. </a:t>
            </a:r>
            <a:r>
              <a:rPr lang="ru-RU" b="1" dirty="0" err="1">
                <a:solidFill>
                  <a:srgbClr val="7030A0"/>
                </a:solidFill>
              </a:rPr>
              <a:t>Straub</a:t>
            </a:r>
            <a:r>
              <a:rPr lang="ru-RU" b="1" dirty="0">
                <a:solidFill>
                  <a:srgbClr val="7030A0"/>
                </a:solidFill>
              </a:rPr>
              <a:t>). </a:t>
            </a:r>
          </a:p>
          <a:p>
            <a:r>
              <a:rPr lang="ru-RU" b="1" dirty="0">
                <a:solidFill>
                  <a:srgbClr val="00B050"/>
                </a:solidFill>
              </a:rPr>
              <a:t>о</a:t>
            </a:r>
            <a:r>
              <a:rPr lang="ru-RU" b="1" dirty="0" smtClean="0">
                <a:solidFill>
                  <a:srgbClr val="00B050"/>
                </a:solidFill>
              </a:rPr>
              <a:t>снована   на педагогических, психологических </a:t>
            </a:r>
            <a:r>
              <a:rPr lang="ru-RU" b="1" dirty="0">
                <a:solidFill>
                  <a:srgbClr val="00B050"/>
                </a:solidFill>
              </a:rPr>
              <a:t>и </a:t>
            </a:r>
            <a:r>
              <a:rPr lang="ru-RU" b="1" dirty="0" smtClean="0">
                <a:solidFill>
                  <a:srgbClr val="00B050"/>
                </a:solidFill>
              </a:rPr>
              <a:t>социологических аспектах</a:t>
            </a:r>
          </a:p>
          <a:p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 направлена </a:t>
            </a:r>
            <a:r>
              <a:rPr lang="ru-RU" b="1" dirty="0">
                <a:solidFill>
                  <a:schemeClr val="tx2">
                    <a:lumMod val="75000"/>
                  </a:schemeClr>
                </a:solidFill>
              </a:rPr>
              <a:t>на активное заинтересованное участие всех обучающихся в образовательном процессе, обеспечение комфортности на уроке каждого ученика, на формирование нацеленности обучающихся на достижение результатов. </a:t>
            </a:r>
          </a:p>
          <a:p>
            <a:pPr>
              <a:buNone/>
            </a:pPr>
            <a:endParaRPr lang="ru-RU" dirty="0"/>
          </a:p>
          <a:p>
            <a:endParaRPr lang="ru-RU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357158" y="285728"/>
            <a:ext cx="8358246" cy="6143668"/>
          </a:xfrm>
          <a:prstGeom prst="roundRect">
            <a:avLst/>
          </a:prstGeom>
          <a:noFill/>
          <a:ln w="53975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2413" y="664096"/>
            <a:ext cx="8229600" cy="936104"/>
          </a:xfrm>
        </p:spPr>
        <p:txBody>
          <a:bodyPr>
            <a:normAutofit/>
          </a:bodyPr>
          <a:lstStyle/>
          <a:p>
            <a:r>
              <a:rPr lang="ru-RU" sz="1600" b="1" dirty="0" err="1" smtClean="0">
                <a:solidFill>
                  <a:srgbClr val="FF0000"/>
                </a:solidFill>
              </a:rPr>
              <a:t>Moderare</a:t>
            </a:r>
            <a:r>
              <a:rPr lang="ru-RU" sz="1600" b="1" dirty="0" smtClean="0">
                <a:solidFill>
                  <a:srgbClr val="FF0000"/>
                </a:solidFill>
              </a:rPr>
              <a:t> </a:t>
            </a:r>
            <a:r>
              <a:rPr lang="ru-RU" sz="1600" b="1" dirty="0">
                <a:solidFill>
                  <a:srgbClr val="FF0000"/>
                </a:solidFill>
              </a:rPr>
              <a:t>– в переводе с латинского – приводить в равновесие, управлять, регулировать. </a:t>
            </a:r>
            <a:br>
              <a:rPr lang="ru-RU" sz="1600" b="1" dirty="0">
                <a:solidFill>
                  <a:srgbClr val="FF0000"/>
                </a:solidFill>
              </a:rPr>
            </a:br>
            <a:r>
              <a:rPr lang="ru-RU" sz="3200" b="1" dirty="0" smtClean="0"/>
              <a:t>Ч</a:t>
            </a:r>
            <a:r>
              <a:rPr lang="ru-RU" sz="3200" dirty="0" smtClean="0"/>
              <a:t>то </a:t>
            </a:r>
            <a:r>
              <a:rPr lang="ru-RU" sz="3200" dirty="0" smtClean="0"/>
              <a:t>даёт технология </a:t>
            </a:r>
            <a:r>
              <a:rPr lang="ru-RU" sz="3200" dirty="0" err="1" smtClean="0"/>
              <a:t>модерации</a:t>
            </a:r>
            <a:r>
              <a:rPr lang="ru-RU" sz="3200" dirty="0" smtClean="0"/>
              <a:t>?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ru-RU" b="1" dirty="0" smtClean="0">
                <a:solidFill>
                  <a:srgbClr val="00B050"/>
                </a:solidFill>
              </a:rPr>
              <a:t>эффективное </a:t>
            </a:r>
            <a:r>
              <a:rPr lang="ru-RU" b="1" dirty="0">
                <a:solidFill>
                  <a:srgbClr val="00B050"/>
                </a:solidFill>
              </a:rPr>
              <a:t>управление классом в процессе урока, </a:t>
            </a:r>
            <a:endParaRPr lang="ru-RU" b="1" dirty="0" smtClean="0">
              <a:solidFill>
                <a:srgbClr val="00B050"/>
              </a:solidFill>
            </a:endParaRPr>
          </a:p>
          <a:p>
            <a:r>
              <a:rPr lang="ru-RU" b="1" dirty="0" smtClean="0">
                <a:solidFill>
                  <a:schemeClr val="accent5">
                    <a:lumMod val="50000"/>
                  </a:schemeClr>
                </a:solidFill>
              </a:rPr>
              <a:t>максимально </a:t>
            </a:r>
            <a:r>
              <a:rPr lang="ru-RU" b="1" dirty="0">
                <a:solidFill>
                  <a:schemeClr val="accent5">
                    <a:lumMod val="50000"/>
                  </a:schemeClr>
                </a:solidFill>
              </a:rPr>
              <a:t>полное вовлечение всех учеников в образовательный процесс, </a:t>
            </a:r>
            <a:endParaRPr lang="ru-RU" b="1" dirty="0" smtClean="0">
              <a:solidFill>
                <a:schemeClr val="accent5">
                  <a:lumMod val="50000"/>
                </a:schemeClr>
              </a:solidFill>
            </a:endParaRPr>
          </a:p>
          <a:p>
            <a:r>
              <a:rPr lang="ru-RU" b="1" dirty="0" smtClean="0">
                <a:solidFill>
                  <a:srgbClr val="C00000"/>
                </a:solidFill>
              </a:rPr>
              <a:t>поддержание </a:t>
            </a:r>
            <a:r>
              <a:rPr lang="ru-RU" b="1" dirty="0">
                <a:solidFill>
                  <a:srgbClr val="C00000"/>
                </a:solidFill>
              </a:rPr>
              <a:t>высокой познавательной активности обучающихся на протяжении всего урока, </a:t>
            </a:r>
            <a:endParaRPr lang="ru-RU" b="1" dirty="0" smtClean="0">
              <a:solidFill>
                <a:srgbClr val="C00000"/>
              </a:solidFill>
            </a:endParaRPr>
          </a:p>
          <a:p>
            <a:r>
              <a:rPr lang="ru-RU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эффективное овладение учащимися новыми знаниями и умениями, а также привитие и тренировку важных качеств личности и универсальных навыков</a:t>
            </a:r>
          </a:p>
          <a:p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</a:rPr>
              <a:t>гарантированное </a:t>
            </a:r>
            <a:r>
              <a:rPr lang="ru-RU" b="1" dirty="0">
                <a:solidFill>
                  <a:schemeClr val="accent6">
                    <a:lumMod val="75000"/>
                  </a:schemeClr>
                </a:solidFill>
              </a:rPr>
              <a:t>достижение целей </a:t>
            </a: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</a:rPr>
              <a:t>урока и запланированных результатов</a:t>
            </a:r>
          </a:p>
          <a:p>
            <a:r>
              <a:rPr lang="ru-RU" b="1" dirty="0" smtClean="0"/>
              <a:t>оптимальное </a:t>
            </a:r>
            <a:r>
              <a:rPr lang="ru-RU" b="1" dirty="0"/>
              <a:t>использование времени урока (внеклассного мероприятия</a:t>
            </a:r>
            <a:r>
              <a:rPr lang="ru-RU" b="1" dirty="0" smtClean="0"/>
              <a:t>),</a:t>
            </a:r>
          </a:p>
          <a:p>
            <a:r>
              <a:rPr lang="ru-RU" b="1" dirty="0" smtClean="0">
                <a:solidFill>
                  <a:srgbClr val="7030A0"/>
                </a:solidFill>
              </a:rPr>
              <a:t>оптимальное использование энергии </a:t>
            </a:r>
            <a:r>
              <a:rPr lang="ru-RU" b="1" dirty="0">
                <a:solidFill>
                  <a:srgbClr val="7030A0"/>
                </a:solidFill>
              </a:rPr>
              <a:t>и потенциала всех участников образовательного процесса (учителя, воспитателя, обучающихся</a:t>
            </a:r>
            <a:r>
              <a:rPr lang="ru-RU" b="1" dirty="0" smtClean="0">
                <a:solidFill>
                  <a:srgbClr val="7030A0"/>
                </a:solidFill>
              </a:rPr>
              <a:t>)</a:t>
            </a:r>
            <a:r>
              <a:rPr lang="ru-RU" b="1" dirty="0">
                <a:solidFill>
                  <a:srgbClr val="7030A0"/>
                </a:solidFill>
              </a:rPr>
              <a:t> </a:t>
            </a:r>
          </a:p>
          <a:p>
            <a:r>
              <a:rPr lang="ru-RU" b="1" dirty="0" smtClean="0">
                <a:solidFill>
                  <a:schemeClr val="accent3">
                    <a:lumMod val="75000"/>
                  </a:schemeClr>
                </a:solidFill>
              </a:rPr>
              <a:t>совмещает обучение и воспитание </a:t>
            </a:r>
          </a:p>
          <a:p>
            <a:pPr>
              <a:buNone/>
            </a:pPr>
            <a:endParaRPr lang="ru-RU" dirty="0"/>
          </a:p>
          <a:p>
            <a:endParaRPr lang="ru-RU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357158" y="214290"/>
            <a:ext cx="8286808" cy="6215106"/>
          </a:xfrm>
          <a:prstGeom prst="roundRect">
            <a:avLst/>
          </a:prstGeom>
          <a:noFill/>
          <a:ln w="60325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Скругленный прямоугольник 5"/>
          <p:cNvSpPr/>
          <p:nvPr/>
        </p:nvSpPr>
        <p:spPr>
          <a:xfrm>
            <a:off x="899592" y="260648"/>
            <a:ext cx="7416824" cy="1080120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899592" y="1844824"/>
            <a:ext cx="7237312" cy="3240360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 w="4445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260648"/>
            <a:ext cx="7272808" cy="11430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Каждому этапу урока – свои АМ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259632" y="1600200"/>
            <a:ext cx="6480720" cy="3484984"/>
          </a:xfrm>
        </p:spPr>
        <p:txBody>
          <a:bodyPr>
            <a:normAutofit fontScale="92500"/>
          </a:bodyPr>
          <a:lstStyle/>
          <a:p>
            <a:endParaRPr lang="ru-RU" sz="2600" dirty="0" smtClean="0"/>
          </a:p>
          <a:p>
            <a:r>
              <a:rPr lang="ru-RU" sz="2600" dirty="0" smtClean="0"/>
              <a:t>АМ начала образовательного мероприятия </a:t>
            </a:r>
          </a:p>
          <a:p>
            <a:r>
              <a:rPr lang="ru-RU" sz="2600" dirty="0" smtClean="0"/>
              <a:t>АМ выяснение целей, ожиданий и опасений </a:t>
            </a:r>
          </a:p>
          <a:p>
            <a:r>
              <a:rPr lang="ru-RU" sz="2600" dirty="0" smtClean="0"/>
              <a:t>АМ презентации учебного материала </a:t>
            </a:r>
          </a:p>
          <a:p>
            <a:r>
              <a:rPr lang="ru-RU" sz="2600" dirty="0" smtClean="0"/>
              <a:t>АМ организации самостоятельной работы над темой</a:t>
            </a:r>
          </a:p>
          <a:p>
            <a:r>
              <a:rPr lang="ru-RU" sz="2600" dirty="0" smtClean="0"/>
              <a:t>АМ релаксации </a:t>
            </a:r>
          </a:p>
          <a:p>
            <a:r>
              <a:rPr lang="ru-RU" sz="2600" dirty="0" smtClean="0"/>
              <a:t>АМ подведения итогов урока </a:t>
            </a:r>
          </a:p>
          <a:p>
            <a:endParaRPr lang="ru-RU" sz="2600" dirty="0" smtClean="0"/>
          </a:p>
          <a:p>
            <a:pPr>
              <a:buNone/>
            </a:pPr>
            <a:endParaRPr lang="ru-RU" sz="2600" dirty="0" smtClean="0"/>
          </a:p>
          <a:p>
            <a:endParaRPr lang="ru-RU" dirty="0"/>
          </a:p>
        </p:txBody>
      </p:sp>
      <p:sp>
        <p:nvSpPr>
          <p:cNvPr id="7" name="Стрелка вниз 6"/>
          <p:cNvSpPr/>
          <p:nvPr/>
        </p:nvSpPr>
        <p:spPr>
          <a:xfrm>
            <a:off x="4283968" y="1340768"/>
            <a:ext cx="288032" cy="432048"/>
          </a:xfrm>
          <a:prstGeom prst="downArrow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1143000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3600" b="1" i="1" dirty="0" smtClean="0">
                <a:solidFill>
                  <a:srgbClr val="C00000"/>
                </a:solidFill>
                <a:latin typeface="Georgia" pitchFamily="18" charset="0"/>
                <a:cs typeface="Times New Roman" pitchFamily="18" charset="0"/>
              </a:rPr>
              <a:t>АМ  на начало образовательного мероприятия</a:t>
            </a:r>
            <a:endParaRPr lang="ru-RU" sz="3600" i="1" dirty="0" smtClean="0">
              <a:ln>
                <a:solidFill>
                  <a:srgbClr val="FFFF00"/>
                </a:solidFill>
              </a:ln>
              <a:solidFill>
                <a:srgbClr val="C00000"/>
              </a:solidFill>
              <a:latin typeface="Georgia" pitchFamily="18" charset="0"/>
              <a:cs typeface="Times New Roman" pitchFamily="18" charset="0"/>
            </a:endParaRPr>
          </a:p>
        </p:txBody>
      </p:sp>
      <p:sp>
        <p:nvSpPr>
          <p:cNvPr id="5123" name="Содержимое 2"/>
          <p:cNvSpPr>
            <a:spLocks noGrp="1"/>
          </p:cNvSpPr>
          <p:nvPr>
            <p:ph idx="1"/>
          </p:nvPr>
        </p:nvSpPr>
        <p:spPr>
          <a:xfrm>
            <a:off x="1042988" y="1341438"/>
            <a:ext cx="7200900" cy="4525962"/>
          </a:xfrm>
        </p:spPr>
        <p:txBody>
          <a:bodyPr/>
          <a:lstStyle/>
          <a:p>
            <a:pPr algn="just" eaLnBrk="1" hangingPunct="1">
              <a:buFont typeface="Arial" charset="0"/>
              <a:buNone/>
            </a:pPr>
            <a:r>
              <a:rPr lang="ru-RU" sz="2800" b="1" u="sng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b="1" u="sng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28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buFont typeface="Arial" charset="0"/>
              <a:buNone/>
            </a:pPr>
            <a:r>
              <a:rPr lang="ru-RU" sz="2400" b="1" dirty="0" smtClean="0">
                <a:solidFill>
                  <a:srgbClr val="002060"/>
                </a:solidFill>
                <a:latin typeface="Georgia" pitchFamily="18" charset="0"/>
                <a:cs typeface="Times New Roman" pitchFamily="18" charset="0"/>
              </a:rPr>
              <a:t>Такие методы, как </a:t>
            </a:r>
            <a:r>
              <a:rPr lang="ru-RU" sz="2400" b="1" i="1" dirty="0" smtClean="0">
                <a:solidFill>
                  <a:srgbClr val="002060"/>
                </a:solidFill>
                <a:latin typeface="Georgia" pitchFamily="18" charset="0"/>
                <a:cs typeface="Times New Roman" pitchFamily="18" charset="0"/>
              </a:rPr>
              <a:t>«Мой цветок», «Галерея портретов», «Поздоровайся локтями», «Поздоровайся глазами»,  «Измерим друг друга» </a:t>
            </a:r>
            <a:r>
              <a:rPr lang="ru-RU" sz="2400" b="1" dirty="0" smtClean="0">
                <a:solidFill>
                  <a:srgbClr val="002060"/>
                </a:solidFill>
                <a:latin typeface="Georgia" pitchFamily="18" charset="0"/>
                <a:cs typeface="Times New Roman" pitchFamily="18" charset="0"/>
              </a:rPr>
              <a:t>или</a:t>
            </a:r>
            <a:r>
              <a:rPr lang="ru-RU" sz="2400" b="1" i="1" dirty="0" smtClean="0">
                <a:solidFill>
                  <a:srgbClr val="002060"/>
                </a:solidFill>
                <a:latin typeface="Georgia" pitchFamily="18" charset="0"/>
                <a:cs typeface="Times New Roman" pitchFamily="18" charset="0"/>
              </a:rPr>
              <a:t> «Летающие имена» </a:t>
            </a:r>
            <a:r>
              <a:rPr lang="ru-RU" sz="2400" b="1" dirty="0" smtClean="0">
                <a:solidFill>
                  <a:srgbClr val="002060"/>
                </a:solidFill>
                <a:latin typeface="Georgia" pitchFamily="18" charset="0"/>
                <a:cs typeface="Times New Roman" pitchFamily="18" charset="0"/>
              </a:rPr>
              <a:t>эффективно и динамично помогут вам начать урок, задать нужный ритм, обеспечить рабочий настрой и хорошую атмосферу в классе. </a:t>
            </a:r>
            <a:br>
              <a:rPr lang="ru-RU" sz="2400" b="1" dirty="0" smtClean="0">
                <a:solidFill>
                  <a:srgbClr val="002060"/>
                </a:solidFill>
                <a:latin typeface="Georgia" pitchFamily="18" charset="0"/>
                <a:cs typeface="Times New Roman" pitchFamily="18" charset="0"/>
              </a:rPr>
            </a:br>
            <a:endParaRPr lang="ru-RU" sz="2400" b="1" dirty="0" smtClean="0">
              <a:solidFill>
                <a:srgbClr val="002060"/>
              </a:solidFill>
              <a:latin typeface="Georgia" pitchFamily="18" charset="0"/>
              <a:cs typeface="Times New Roman" pitchFamily="18" charset="0"/>
            </a:endParaRPr>
          </a:p>
          <a:p>
            <a:pPr eaLnBrk="1" hangingPunct="1">
              <a:buSzPct val="150000"/>
              <a:buFont typeface="Arial" charset="0"/>
              <a:buNone/>
            </a:pPr>
            <a:endParaRPr lang="ru-RU" sz="2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61" name="Rectangle 5"/>
          <p:cNvSpPr>
            <a:spLocks noChangeArrowheads="1"/>
          </p:cNvSpPr>
          <p:nvPr/>
        </p:nvSpPr>
        <p:spPr bwMode="auto">
          <a:xfrm>
            <a:off x="251520" y="24036"/>
            <a:ext cx="8640960" cy="70573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ru-RU" altLang="ru-RU" sz="2800" b="1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Метод </a:t>
            </a:r>
            <a:r>
              <a:rPr lang="ru-RU" altLang="ru-RU" sz="28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«Поздоровайся локтями» </a:t>
            </a:r>
            <a:endParaRPr lang="ru-RU" altLang="ru-RU" sz="2800" b="1" dirty="0" smtClean="0">
              <a:solidFill>
                <a:srgbClr val="FF0000"/>
              </a:solidFill>
              <a:latin typeface="Times New Roman" panose="02020603050405020304" pitchFamily="18" charset="0"/>
            </a:endParaRPr>
          </a:p>
          <a:p>
            <a:r>
              <a:rPr lang="ru-RU" altLang="ru-RU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Цель </a:t>
            </a:r>
            <a:r>
              <a:rPr lang="ru-RU" alt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– Встреча друг с другом, приветствие, знакомство </a:t>
            </a:r>
          </a:p>
          <a:p>
            <a:r>
              <a:rPr lang="ru-RU" alt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Численность – весь класс. Время – 10 минут </a:t>
            </a:r>
          </a:p>
          <a:p>
            <a:r>
              <a:rPr lang="ru-RU" alt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Подготовка: Следует отставить в сторону стулья и столы, чтобы ученики могли свободно ходить по помещению. </a:t>
            </a:r>
          </a:p>
          <a:p>
            <a:r>
              <a:rPr lang="ru-RU" alt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Проведение: </a:t>
            </a:r>
          </a:p>
          <a:p>
            <a:r>
              <a:rPr lang="ru-RU" alt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Учитель просит учеников встать в круг. Затем он предлагает им рассчитаться на первый-второй-третий и сделать следующее: </a:t>
            </a:r>
          </a:p>
          <a:p>
            <a:r>
              <a:rPr lang="ru-RU" alt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• Каждый «номер первый» складывает руки за головой так, чтобы локти были направлены в разные стороны; </a:t>
            </a:r>
          </a:p>
          <a:p>
            <a:r>
              <a:rPr lang="ru-RU" alt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• Каждый «номер второй» упирается руками в бедра так, чтобы локти также были направлены вправо и влево; </a:t>
            </a:r>
          </a:p>
          <a:p>
            <a:r>
              <a:rPr lang="ru-RU" alt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• Каждый «номер третий» нагибается вперед, кладет ладони на колени и выставляет локти в стороны. </a:t>
            </a:r>
          </a:p>
          <a:p>
            <a:r>
              <a:rPr lang="ru-RU" alt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Учитель говорит обучающимся, что на выполнение задания им дается только пять минут. За это время они должны поздороваться с как можно большим числом одноклассников, просто назвав свое имя и коснувшись друг друга локтями. </a:t>
            </a:r>
          </a:p>
          <a:p>
            <a:r>
              <a:rPr lang="ru-RU" alt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Через пять минут ученики собираются в три группы так, чтобы вместе оказались соответственно первые, вторые и третьи номера. После этого они приветствуют друг друга внутри своей группы. </a:t>
            </a:r>
          </a:p>
          <a:p>
            <a:r>
              <a:rPr lang="ru-RU" altLang="ru-RU" i="1" dirty="0">
                <a:solidFill>
                  <a:srgbClr val="0070C0"/>
                </a:solidFill>
                <a:latin typeface="Times New Roman" panose="02020603050405020304" pitchFamily="18" charset="0"/>
              </a:rPr>
              <a:t>Примечание: Эта смешная игра позволяет весело начать урок, размяться перед более серьезными упражнениями, способствует установлению контакта между учениками. </a:t>
            </a:r>
          </a:p>
          <a:p>
            <a:pPr hangingPunct="0">
              <a:lnSpc>
                <a:spcPct val="93000"/>
              </a:lnSpc>
              <a:spcBef>
                <a:spcPct val="50000"/>
              </a:spcBef>
              <a:spcAft>
                <a:spcPts val="1000"/>
              </a:spcAft>
            </a:pPr>
            <a:endParaRPr lang="ru-RU" altLang="ru-RU" sz="2000" i="1" dirty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846300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b="1" dirty="0" smtClean="0">
                <a:solidFill>
                  <a:srgbClr val="C00000"/>
                </a:solidFill>
              </a:rPr>
              <a:t>АМО</a:t>
            </a:r>
            <a:r>
              <a:rPr lang="ru-RU" sz="3200" b="1" dirty="0" smtClean="0">
                <a:solidFill>
                  <a:srgbClr val="C00000"/>
                </a:solidFill>
              </a:rPr>
              <a:t> начала урока «Групповое гудение»</a:t>
            </a:r>
            <a:endParaRPr lang="ru-RU" sz="3200" b="1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860848"/>
            <a:ext cx="8229600" cy="4997152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ru-RU" b="1" i="1" dirty="0" smtClean="0">
                <a:solidFill>
                  <a:schemeClr val="accent3">
                    <a:lumMod val="50000"/>
                  </a:schemeClr>
                </a:solidFill>
              </a:rPr>
              <a:t>      </a:t>
            </a:r>
            <a:r>
              <a:rPr lang="ru-RU" b="1" i="1" dirty="0" smtClean="0"/>
              <a:t>Упражнение помогает управлять активностью класса. Учитель ориентируется по состоянию детей, пришедших на урок. Упражнение можно использовать  как для того, чтобы разогреть пассивную группу, так и для того чтобы успокоить чрезмерно активную</a:t>
            </a:r>
          </a:p>
          <a:p>
            <a:r>
              <a:rPr lang="ru-RU" b="1" dirty="0" smtClean="0">
                <a:solidFill>
                  <a:srgbClr val="C00000"/>
                </a:solidFill>
              </a:rPr>
              <a:t>Описание:</a:t>
            </a:r>
            <a:r>
              <a:rPr lang="ru-RU" dirty="0" smtClean="0">
                <a:solidFill>
                  <a:srgbClr val="C00000"/>
                </a:solidFill>
              </a:rPr>
              <a:t> 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Ученики стоят у своих мест. Учитель просит их начать тихое гудение. После того как все загудели, учитель спрашивает учеников, могут  ли они гудеть громче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.</a:t>
            </a:r>
          </a:p>
          <a:p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Учитель просит класс гудеть громче, либо тише и еще тише. Можно попросить класс варьировать громкость в зависимости от положения руки учителя – гудеть громче, если рука поднимается вверх, и тише, если она опускается вниз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.</a:t>
            </a:r>
          </a:p>
          <a:p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В конце учитель либо опускает руки до пола, и гудение становится почти неслышным (в этом варианте упражнение работает на то, чтобы утихомирить учеников), либо, если нужно их взбодрить, поднимает руки вверх настолько насколько позволяет рост, и гудение становится максимально громким.</a:t>
            </a:r>
          </a:p>
          <a:p>
            <a:endParaRPr lang="ru-RU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539552" y="404664"/>
            <a:ext cx="8208912" cy="936104"/>
          </a:xfrm>
          <a:prstGeom prst="roundRect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323528" y="1484784"/>
            <a:ext cx="8424936" cy="4968552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Заголовок 1"/>
          <p:cNvSpPr>
            <a:spLocks noGrp="1"/>
          </p:cNvSpPr>
          <p:nvPr>
            <p:ph type="title"/>
          </p:nvPr>
        </p:nvSpPr>
        <p:spPr>
          <a:xfrm>
            <a:off x="395288" y="981075"/>
            <a:ext cx="8229600" cy="917575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ru-RU" sz="3600" b="1" i="1" smtClean="0">
                <a:solidFill>
                  <a:srgbClr val="C00000"/>
                </a:solidFill>
                <a:latin typeface="Georgia" pitchFamily="18" charset="0"/>
                <a:cs typeface="Times New Roman" pitchFamily="18" charset="0"/>
              </a:rPr>
              <a:t>АМ выяснения целей, ожиданий и опасений</a:t>
            </a:r>
            <a:r>
              <a:rPr lang="ru-RU" sz="4000" b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000" b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4000" b="1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47" name="Содержимое 2"/>
          <p:cNvSpPr>
            <a:spLocks noGrp="1"/>
          </p:cNvSpPr>
          <p:nvPr>
            <p:ph idx="1"/>
          </p:nvPr>
        </p:nvSpPr>
        <p:spPr>
          <a:xfrm>
            <a:off x="801688" y="1898650"/>
            <a:ext cx="7416800" cy="4525962"/>
          </a:xfrm>
        </p:spPr>
        <p:txBody>
          <a:bodyPr/>
          <a:lstStyle/>
          <a:p>
            <a:pPr algn="just" eaLnBrk="1" hangingPunct="1">
              <a:buFont typeface="Arial" charset="0"/>
              <a:buNone/>
            </a:pPr>
            <a:r>
              <a:rPr lang="ru-RU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solidFill>
                  <a:srgbClr val="002060"/>
                </a:solidFill>
                <a:latin typeface="Georgia" pitchFamily="18" charset="0"/>
                <a:cs typeface="Times New Roman" pitchFamily="18" charset="0"/>
              </a:rPr>
              <a:t>Такие методы, как </a:t>
            </a:r>
            <a:r>
              <a:rPr lang="ru-RU" sz="2400" b="1" i="1" dirty="0" smtClean="0">
                <a:solidFill>
                  <a:srgbClr val="002060"/>
                </a:solidFill>
                <a:latin typeface="Georgia" pitchFamily="18" charset="0"/>
                <a:cs typeface="Times New Roman" pitchFamily="18" charset="0"/>
              </a:rPr>
              <a:t>«Список покупок»</a:t>
            </a:r>
            <a:r>
              <a:rPr lang="ru-RU" sz="2400" b="1" dirty="0" smtClean="0">
                <a:solidFill>
                  <a:srgbClr val="002060"/>
                </a:solidFill>
                <a:latin typeface="Georgia" pitchFamily="18" charset="0"/>
                <a:cs typeface="Times New Roman" pitchFamily="18" charset="0"/>
              </a:rPr>
              <a:t>, </a:t>
            </a:r>
            <a:r>
              <a:rPr lang="ru-RU" sz="2400" b="1" i="1" dirty="0" smtClean="0">
                <a:solidFill>
                  <a:srgbClr val="002060"/>
                </a:solidFill>
                <a:latin typeface="Georgia" pitchFamily="18" charset="0"/>
                <a:cs typeface="Times New Roman" pitchFamily="18" charset="0"/>
              </a:rPr>
              <a:t>«Фруктовый сад» («Дерево ожиданий»)</a:t>
            </a:r>
            <a:r>
              <a:rPr lang="ru-RU" sz="2400" b="1" dirty="0" smtClean="0">
                <a:solidFill>
                  <a:srgbClr val="002060"/>
                </a:solidFill>
                <a:latin typeface="Georgia" pitchFamily="18" charset="0"/>
                <a:cs typeface="Times New Roman" pitchFamily="18" charset="0"/>
              </a:rPr>
              <a:t>, </a:t>
            </a:r>
            <a:r>
              <a:rPr lang="ru-RU" sz="2400" b="1" i="1" dirty="0" smtClean="0">
                <a:solidFill>
                  <a:srgbClr val="002060"/>
                </a:solidFill>
                <a:latin typeface="Georgia" pitchFamily="18" charset="0"/>
                <a:cs typeface="Times New Roman" pitchFamily="18" charset="0"/>
              </a:rPr>
              <a:t>«Что у меня на сердце»</a:t>
            </a:r>
            <a:r>
              <a:rPr lang="ru-RU" sz="2400" b="1" dirty="0" smtClean="0">
                <a:solidFill>
                  <a:srgbClr val="002060"/>
                </a:solidFill>
                <a:latin typeface="Georgia" pitchFamily="18" charset="0"/>
                <a:cs typeface="Times New Roman" pitchFamily="18" charset="0"/>
              </a:rPr>
              <a:t>, </a:t>
            </a:r>
            <a:r>
              <a:rPr lang="ru-RU" sz="2400" b="1" i="1" dirty="0" smtClean="0">
                <a:solidFill>
                  <a:srgbClr val="002060"/>
                </a:solidFill>
                <a:latin typeface="Georgia" pitchFamily="18" charset="0"/>
                <a:cs typeface="Times New Roman" pitchFamily="18" charset="0"/>
              </a:rPr>
              <a:t>«Разноцветные листы» </a:t>
            </a:r>
            <a:r>
              <a:rPr lang="ru-RU" sz="2400" b="1" dirty="0" smtClean="0">
                <a:solidFill>
                  <a:srgbClr val="002060"/>
                </a:solidFill>
                <a:latin typeface="Georgia" pitchFamily="18" charset="0"/>
                <a:cs typeface="Times New Roman" pitchFamily="18" charset="0"/>
              </a:rPr>
              <a:t>позволяют эффективно провести выяснение ожиданий и опасений и постановку целей обучения. </a:t>
            </a:r>
            <a:br>
              <a:rPr lang="ru-RU" sz="2400" b="1" dirty="0" smtClean="0">
                <a:solidFill>
                  <a:srgbClr val="002060"/>
                </a:solidFill>
                <a:latin typeface="Georgia" pitchFamily="18" charset="0"/>
                <a:cs typeface="Times New Roman" pitchFamily="18" charset="0"/>
              </a:rPr>
            </a:br>
            <a:endParaRPr lang="ru-RU" sz="2400" b="1" dirty="0" smtClean="0">
              <a:solidFill>
                <a:srgbClr val="002060"/>
              </a:solidFill>
              <a:latin typeface="Georgia" pitchFamily="18" charset="0"/>
              <a:cs typeface="Times New Roman" pitchFamily="18" charset="0"/>
            </a:endParaRPr>
          </a:p>
          <a:p>
            <a:pPr eaLnBrk="1" hangingPunct="1">
              <a:buFont typeface="Arial" charset="0"/>
              <a:buNone/>
            </a:pPr>
            <a:endParaRPr lang="ru-RU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23528" y="30223"/>
            <a:ext cx="8496944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altLang="ru-RU" sz="28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Метод «Фруктовый сад» </a:t>
            </a:r>
            <a:endParaRPr lang="ru-RU" altLang="ru-RU" sz="2800" b="1" dirty="0" smtClean="0">
              <a:solidFill>
                <a:srgbClr val="FF0000"/>
              </a:solidFill>
              <a:latin typeface="Times New Roman" panose="02020603050405020304" pitchFamily="18" charset="0"/>
            </a:endParaRPr>
          </a:p>
          <a:p>
            <a:pPr algn="ctr"/>
            <a:endParaRPr lang="ru-RU" altLang="ru-RU" sz="2800" b="1" dirty="0">
              <a:solidFill>
                <a:srgbClr val="FF0000"/>
              </a:solidFill>
              <a:latin typeface="Times New Roman" panose="02020603050405020304" pitchFamily="18" charset="0"/>
            </a:endParaRPr>
          </a:p>
          <a:p>
            <a:r>
              <a:rPr lang="ru-RU" altLang="ru-RU" sz="14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Цель – Учителю</a:t>
            </a:r>
            <a:r>
              <a:rPr lang="ru-RU" altLang="ru-RU" sz="1400" dirty="0">
                <a:solidFill>
                  <a:srgbClr val="000000"/>
                </a:solidFill>
                <a:latin typeface="Times New Roman" panose="02020603050405020304" pitchFamily="18" charset="0"/>
              </a:rPr>
              <a:t> результаты применения метода позволят лучше понять класс и каждого ученика, полученные материалы учитель  сможет использовать при подготовке и проведении внеклассных мероприятий для обеспечения личностно-ориентированного подхода к обучающимся. </a:t>
            </a:r>
          </a:p>
          <a:p>
            <a:r>
              <a:rPr lang="ru-RU" altLang="ru-RU" sz="14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Обучающимся</a:t>
            </a:r>
            <a:r>
              <a:rPr lang="ru-RU" altLang="ru-RU" sz="1400" dirty="0">
                <a:solidFill>
                  <a:srgbClr val="000000"/>
                </a:solidFill>
                <a:latin typeface="Times New Roman" panose="02020603050405020304" pitchFamily="18" charset="0"/>
              </a:rPr>
              <a:t> данный метод позволит более четко определиться со своими образовательными целями, озвучить свои ожидания и опасения, с тем, чтобы педагоги могли их знать и учитывать в образовательном процессе. </a:t>
            </a:r>
          </a:p>
          <a:p>
            <a:r>
              <a:rPr lang="ru-RU" altLang="ru-RU" sz="1400" dirty="0">
                <a:solidFill>
                  <a:srgbClr val="000000"/>
                </a:solidFill>
                <a:latin typeface="Times New Roman" panose="02020603050405020304" pitchFamily="18" charset="0"/>
              </a:rPr>
              <a:t>Численность – весь класс. Время – 20 минут </a:t>
            </a:r>
          </a:p>
          <a:p>
            <a:r>
              <a:rPr lang="ru-RU" altLang="ru-RU" sz="1400" dirty="0">
                <a:solidFill>
                  <a:srgbClr val="000000"/>
                </a:solidFill>
                <a:latin typeface="Times New Roman" panose="02020603050405020304" pitchFamily="18" charset="0"/>
              </a:rPr>
              <a:t>Подготовка: Заготовленные заранее из цветной бумаги шаблоны яблок и лимонов, фломастеры, плакат, скотч. </a:t>
            </a:r>
          </a:p>
          <a:p>
            <a:r>
              <a:rPr lang="ru-RU" altLang="ru-RU" sz="1400" dirty="0">
                <a:solidFill>
                  <a:srgbClr val="000000"/>
                </a:solidFill>
                <a:latin typeface="Times New Roman" panose="02020603050405020304" pitchFamily="18" charset="0"/>
              </a:rPr>
              <a:t>Проведение: </a:t>
            </a:r>
          </a:p>
          <a:p>
            <a:r>
              <a:rPr lang="ru-RU" altLang="ru-RU" sz="1400" dirty="0">
                <a:solidFill>
                  <a:srgbClr val="000000"/>
                </a:solidFill>
                <a:latin typeface="Times New Roman" panose="02020603050405020304" pitchFamily="18" charset="0"/>
              </a:rPr>
              <a:t>Заранее готовятся два больших плаката с нарисованным на каждом из них деревом. Одно дерево подписано «Яблоня», второе – «Лимонное дерево». Обучающимся раздаются также заранее вырезанные из бумаги крупные яблоки и лимоны. </a:t>
            </a:r>
          </a:p>
          <a:p>
            <a:r>
              <a:rPr lang="ru-RU" altLang="ru-RU" sz="1400" dirty="0">
                <a:solidFill>
                  <a:srgbClr val="000000"/>
                </a:solidFill>
                <a:latin typeface="Times New Roman" panose="02020603050405020304" pitchFamily="18" charset="0"/>
              </a:rPr>
              <a:t>Учитель (классный руководитель) предлагает обучающимся попробовать более четко определить, что они ожидают (хотели бы получить) от обучения и чего опасаются. Ожиданий и опасений может быть несколько. К числу ожиданий/опасений относятся формы и методы обучения, стиль и способы работы на уроках, атмосфера в классе, отношение учителей и одноклассников и т.д. </a:t>
            </a:r>
          </a:p>
          <a:p>
            <a:r>
              <a:rPr lang="ru-RU" altLang="ru-RU" sz="1400" dirty="0">
                <a:solidFill>
                  <a:srgbClr val="000000"/>
                </a:solidFill>
                <a:latin typeface="Times New Roman" panose="02020603050405020304" pitchFamily="18" charset="0"/>
              </a:rPr>
              <a:t>Свои ожидания ученикам предлагается записать на яблоках, а опасения – на лимонах. Те, кто записал, подходят к соответствующим деревьям и при помощи скотча прикрепляют фрукты к ветвям.</a:t>
            </a:r>
          </a:p>
          <a:p>
            <a:r>
              <a:rPr lang="ru-RU" altLang="ru-RU" sz="1400" dirty="0">
                <a:solidFill>
                  <a:srgbClr val="000000"/>
                </a:solidFill>
                <a:latin typeface="Times New Roman" panose="02020603050405020304" pitchFamily="18" charset="0"/>
              </a:rPr>
              <a:t> После того, как все ученики прикрепят свои фрукты к деревьям, учитель озвучивает их. После озвучивания ожиданий и опасений можно организовать обсуждение и систематизацию сформулированных целей, пожеланий и опасений. В процессе обсуждения возможно уточнение записанных ожиданий и опасений. В завершении метода учитель подводит итоги выяснения ожиданий и опасений. </a:t>
            </a:r>
          </a:p>
          <a:p>
            <a:r>
              <a:rPr lang="ru-RU" altLang="ru-RU" sz="1400" i="1" dirty="0">
                <a:solidFill>
                  <a:srgbClr val="0070C0"/>
                </a:solidFill>
                <a:latin typeface="Times New Roman" panose="02020603050405020304" pitchFamily="18" charset="0"/>
              </a:rPr>
              <a:t>Примечание: Перед началом выяснения ожиданий и опасений учитель объясняет, почему важно выяснить цели, ожидания и опасения. Приветствуется, когда учитель (классный руководитель) также участвует в процессе, озвучивая свои цели, ожидания и опасения. </a:t>
            </a:r>
            <a:endParaRPr lang="ru-RU" altLang="ru-RU" sz="1400" i="1" dirty="0">
              <a:solidFill>
                <a:srgbClr val="0070C0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Заголовок 1"/>
          <p:cNvSpPr>
            <a:spLocks noGrp="1"/>
          </p:cNvSpPr>
          <p:nvPr>
            <p:ph type="title"/>
          </p:nvPr>
        </p:nvSpPr>
        <p:spPr>
          <a:xfrm>
            <a:off x="468313" y="476250"/>
            <a:ext cx="8229600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ru-RU" sz="3600" b="1" i="1" smtClean="0">
                <a:solidFill>
                  <a:srgbClr val="C00000"/>
                </a:solidFill>
                <a:latin typeface="Georgia" pitchFamily="18" charset="0"/>
                <a:cs typeface="Times New Roman" pitchFamily="18" charset="0"/>
              </a:rPr>
              <a:t>АМ презентации </a:t>
            </a:r>
            <a:br>
              <a:rPr lang="ru-RU" sz="3600" b="1" i="1" smtClean="0">
                <a:solidFill>
                  <a:srgbClr val="C00000"/>
                </a:solidFill>
                <a:latin typeface="Georgia" pitchFamily="18" charset="0"/>
                <a:cs typeface="Times New Roman" pitchFamily="18" charset="0"/>
              </a:rPr>
            </a:br>
            <a:r>
              <a:rPr lang="ru-RU" sz="3600" b="1" i="1" smtClean="0">
                <a:solidFill>
                  <a:srgbClr val="C00000"/>
                </a:solidFill>
                <a:latin typeface="Georgia" pitchFamily="18" charset="0"/>
                <a:cs typeface="Times New Roman" pitchFamily="18" charset="0"/>
              </a:rPr>
              <a:t>учебного материала</a:t>
            </a:r>
            <a:endParaRPr lang="ru-RU" sz="3600" i="1" smtClean="0">
              <a:solidFill>
                <a:srgbClr val="C00000"/>
              </a:solidFill>
              <a:latin typeface="Georgia" pitchFamily="18" charset="0"/>
              <a:cs typeface="Times New Roman" pitchFamily="18" charset="0"/>
            </a:endParaRPr>
          </a:p>
        </p:txBody>
      </p:sp>
      <p:sp>
        <p:nvSpPr>
          <p:cNvPr id="9219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 eaLnBrk="1" hangingPunct="1">
              <a:buFont typeface="Arial" charset="0"/>
              <a:buNone/>
            </a:pP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2400" b="1" dirty="0" smtClean="0">
                <a:solidFill>
                  <a:srgbClr val="002060"/>
                </a:solidFill>
                <a:latin typeface="Georgia" pitchFamily="18" charset="0"/>
                <a:cs typeface="Times New Roman" pitchFamily="18" charset="0"/>
              </a:rPr>
              <a:t>В процессе урока учителю регулярно приходится сообщать новый материал обучающимся. Такие методы, как </a:t>
            </a:r>
            <a:r>
              <a:rPr lang="ru-RU" sz="2400" b="1" i="1" dirty="0" smtClean="0">
                <a:solidFill>
                  <a:srgbClr val="002060"/>
                </a:solidFill>
                <a:latin typeface="Georgia" pitchFamily="18" charset="0"/>
                <a:cs typeface="Times New Roman" pitchFamily="18" charset="0"/>
              </a:rPr>
              <a:t>«Инфо-</a:t>
            </a:r>
            <a:r>
              <a:rPr lang="ru-RU" sz="2400" b="1" i="1" dirty="0" err="1" smtClean="0">
                <a:solidFill>
                  <a:srgbClr val="002060"/>
                </a:solidFill>
                <a:latin typeface="Georgia" pitchFamily="18" charset="0"/>
                <a:cs typeface="Times New Roman" pitchFamily="18" charset="0"/>
              </a:rPr>
              <a:t>угадайка</a:t>
            </a:r>
            <a:r>
              <a:rPr lang="ru-RU" sz="2400" b="1" i="1" dirty="0" smtClean="0">
                <a:solidFill>
                  <a:srgbClr val="002060"/>
                </a:solidFill>
                <a:latin typeface="Georgia" pitchFamily="18" charset="0"/>
                <a:cs typeface="Times New Roman" pitchFamily="18" charset="0"/>
              </a:rPr>
              <a:t>»</a:t>
            </a:r>
            <a:r>
              <a:rPr lang="ru-RU" sz="2400" b="1" dirty="0" smtClean="0">
                <a:solidFill>
                  <a:srgbClr val="002060"/>
                </a:solidFill>
                <a:latin typeface="Georgia" pitchFamily="18" charset="0"/>
                <a:cs typeface="Times New Roman" pitchFamily="18" charset="0"/>
              </a:rPr>
              <a:t>, </a:t>
            </a:r>
            <a:r>
              <a:rPr lang="ru-RU" sz="2400" b="1" i="1" dirty="0" smtClean="0">
                <a:solidFill>
                  <a:srgbClr val="002060"/>
                </a:solidFill>
                <a:latin typeface="Georgia" pitchFamily="18" charset="0"/>
                <a:cs typeface="Times New Roman" pitchFamily="18" charset="0"/>
              </a:rPr>
              <a:t>«Кластер»</a:t>
            </a:r>
            <a:r>
              <a:rPr lang="ru-RU" sz="2400" b="1" dirty="0" smtClean="0">
                <a:solidFill>
                  <a:srgbClr val="002060"/>
                </a:solidFill>
                <a:latin typeface="Georgia" pitchFamily="18" charset="0"/>
                <a:cs typeface="Times New Roman" pitchFamily="18" charset="0"/>
              </a:rPr>
              <a:t>, </a:t>
            </a:r>
            <a:r>
              <a:rPr lang="ru-RU" sz="2400" b="1" i="1" dirty="0" smtClean="0">
                <a:solidFill>
                  <a:srgbClr val="002060"/>
                </a:solidFill>
                <a:latin typeface="Georgia" pitchFamily="18" charset="0"/>
                <a:cs typeface="Times New Roman" pitchFamily="18" charset="0"/>
              </a:rPr>
              <a:t>«Мозговой штурм»</a:t>
            </a:r>
            <a:r>
              <a:rPr lang="ru-RU" sz="2400" b="1" dirty="0" smtClean="0">
                <a:solidFill>
                  <a:srgbClr val="002060"/>
                </a:solidFill>
                <a:latin typeface="Georgia" pitchFamily="18" charset="0"/>
                <a:cs typeface="Times New Roman" pitchFamily="18" charset="0"/>
              </a:rPr>
              <a:t>, </a:t>
            </a:r>
            <a:r>
              <a:rPr lang="ru-RU" sz="2400" b="1" dirty="0" smtClean="0">
                <a:solidFill>
                  <a:srgbClr val="002060"/>
                </a:solidFill>
                <a:latin typeface="Georgia" pitchFamily="18" charset="0"/>
                <a:cs typeface="Times New Roman" pitchFamily="18" charset="0"/>
              </a:rPr>
              <a:t>метод  </a:t>
            </a:r>
            <a:r>
              <a:rPr lang="ru-RU" sz="2400" b="1" i="1" dirty="0" smtClean="0">
                <a:solidFill>
                  <a:srgbClr val="002060"/>
                </a:solidFill>
                <a:latin typeface="Georgia" pitchFamily="18" charset="0"/>
                <a:cs typeface="Times New Roman" pitchFamily="18" charset="0"/>
              </a:rPr>
              <a:t>«Пометки на полях»</a:t>
            </a:r>
            <a:r>
              <a:rPr lang="ru-RU" sz="2400" b="1" dirty="0" smtClean="0">
                <a:solidFill>
                  <a:srgbClr val="002060"/>
                </a:solidFill>
                <a:latin typeface="Georgia" pitchFamily="18" charset="0"/>
                <a:cs typeface="Times New Roman" pitchFamily="18" charset="0"/>
              </a:rPr>
              <a:t> или </a:t>
            </a:r>
            <a:r>
              <a:rPr lang="ru-RU" sz="2400" b="1" i="1" dirty="0" smtClean="0">
                <a:solidFill>
                  <a:srgbClr val="002060"/>
                </a:solidFill>
                <a:latin typeface="Georgia" pitchFamily="18" charset="0"/>
                <a:cs typeface="Times New Roman" pitchFamily="18" charset="0"/>
              </a:rPr>
              <a:t>«</a:t>
            </a:r>
            <a:r>
              <a:rPr lang="ru-RU" sz="2400" b="1" i="1" dirty="0" err="1" smtClean="0">
                <a:solidFill>
                  <a:srgbClr val="002060"/>
                </a:solidFill>
                <a:latin typeface="Georgia" pitchFamily="18" charset="0"/>
                <a:cs typeface="Times New Roman" pitchFamily="18" charset="0"/>
              </a:rPr>
              <a:t>Инсерт</a:t>
            </a:r>
            <a:r>
              <a:rPr lang="ru-RU" sz="2400" b="1" i="1" dirty="0" smtClean="0">
                <a:solidFill>
                  <a:srgbClr val="002060"/>
                </a:solidFill>
                <a:latin typeface="Georgia" pitchFamily="18" charset="0"/>
                <a:cs typeface="Times New Roman" pitchFamily="18" charset="0"/>
              </a:rPr>
              <a:t>» </a:t>
            </a:r>
            <a:r>
              <a:rPr lang="ru-RU" sz="2400" b="1" dirty="0" smtClean="0">
                <a:solidFill>
                  <a:srgbClr val="002060"/>
                </a:solidFill>
                <a:latin typeface="Georgia" pitchFamily="18" charset="0"/>
                <a:cs typeface="Times New Roman" pitchFamily="18" charset="0"/>
              </a:rPr>
              <a:t>позволят вам сориентировать обучающихся в теме, представить им основные направления движения для дальнейшей самостоятельной работы с новым материалом</a:t>
            </a:r>
            <a:r>
              <a:rPr lang="ru-RU" sz="2400" b="1" dirty="0" smtClean="0">
                <a:solidFill>
                  <a:srgbClr val="002060"/>
                </a:solidFill>
                <a:latin typeface="Georgia" pitchFamily="18" charset="0"/>
                <a:cs typeface="Times New Roman" pitchFamily="18" charset="0"/>
              </a:rPr>
              <a:t>. Для самостоятельной работы с новым материалом помогут </a:t>
            </a:r>
            <a:r>
              <a:rPr lang="ru-RU" sz="2400" b="1" dirty="0" err="1" smtClean="0">
                <a:solidFill>
                  <a:srgbClr val="002060"/>
                </a:solidFill>
                <a:latin typeface="Georgia" pitchFamily="18" charset="0"/>
                <a:cs typeface="Times New Roman" pitchFamily="18" charset="0"/>
              </a:rPr>
              <a:t>психодидактические</a:t>
            </a:r>
            <a:r>
              <a:rPr lang="ru-RU" sz="2400" b="1" dirty="0" smtClean="0">
                <a:solidFill>
                  <a:srgbClr val="002060"/>
                </a:solidFill>
                <a:latin typeface="Georgia" pitchFamily="18" charset="0"/>
                <a:cs typeface="Times New Roman" pitchFamily="18" charset="0"/>
              </a:rPr>
              <a:t> технологии обучения: дискретный, системно-структурный и структурно-логический  подходы к обучению. </a:t>
            </a:r>
            <a:endParaRPr lang="ru-RU" sz="2400" b="1" dirty="0" smtClean="0">
              <a:solidFill>
                <a:srgbClr val="002060"/>
              </a:solidFill>
              <a:latin typeface="Georgia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кругленный прямоугольник 8"/>
          <p:cNvSpPr/>
          <p:nvPr/>
        </p:nvSpPr>
        <p:spPr>
          <a:xfrm>
            <a:off x="500034" y="214290"/>
            <a:ext cx="7858180" cy="1143008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285720" y="1571612"/>
            <a:ext cx="8358246" cy="3500462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44" y="0"/>
            <a:ext cx="8429684" cy="1643050"/>
          </a:xfrm>
        </p:spPr>
        <p:txBody>
          <a:bodyPr>
            <a:normAutofit/>
          </a:bodyPr>
          <a:lstStyle/>
          <a:p>
            <a:r>
              <a:rPr lang="ru-RU" sz="3200" dirty="0" smtClean="0"/>
              <a:t>Универсальные  навыки – </a:t>
            </a:r>
            <a:br>
              <a:rPr lang="ru-RU" sz="3200" dirty="0" smtClean="0"/>
            </a:br>
            <a:r>
              <a:rPr lang="ru-RU" sz="3200" dirty="0" smtClean="0"/>
              <a:t>требования, предъявляемые жизнью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186766" cy="4525963"/>
          </a:xfrm>
        </p:spPr>
        <p:txBody>
          <a:bodyPr>
            <a:normAutofit fontScale="92500" lnSpcReduction="10000"/>
          </a:bodyPr>
          <a:lstStyle/>
          <a:p>
            <a:r>
              <a:rPr lang="ru-RU" sz="2600" dirty="0" smtClean="0"/>
              <a:t>способность принимать решения и умение решать проблемы, </a:t>
            </a:r>
          </a:p>
          <a:p>
            <a:r>
              <a:rPr lang="ru-RU" sz="2600" dirty="0" smtClean="0"/>
              <a:t>коммуникативные </a:t>
            </a:r>
            <a:r>
              <a:rPr lang="ru-RU" sz="2600" dirty="0"/>
              <a:t>умения и качества, </a:t>
            </a:r>
            <a:endParaRPr lang="ru-RU" sz="2600" dirty="0" smtClean="0"/>
          </a:p>
          <a:p>
            <a:r>
              <a:rPr lang="ru-RU" sz="2600" dirty="0" smtClean="0"/>
              <a:t>умения </a:t>
            </a:r>
            <a:r>
              <a:rPr lang="ru-RU" sz="2600" dirty="0"/>
              <a:t>ясно формулировать сообщения и четко ставить задачи, </a:t>
            </a:r>
            <a:endParaRPr lang="ru-RU" sz="2600" dirty="0" smtClean="0"/>
          </a:p>
          <a:p>
            <a:r>
              <a:rPr lang="ru-RU" sz="2600" dirty="0" smtClean="0"/>
              <a:t>умение выслушивать и принимать во внимание разные точки зрения и мнения других людей, </a:t>
            </a:r>
          </a:p>
          <a:p>
            <a:r>
              <a:rPr lang="ru-RU" sz="2600" dirty="0" smtClean="0"/>
              <a:t>лидерские </a:t>
            </a:r>
            <a:r>
              <a:rPr lang="ru-RU" sz="2600" dirty="0"/>
              <a:t>умения и качества</a:t>
            </a:r>
            <a:r>
              <a:rPr lang="ru-RU" sz="2600" dirty="0" smtClean="0"/>
              <a:t>,</a:t>
            </a:r>
          </a:p>
          <a:p>
            <a:r>
              <a:rPr lang="ru-RU" sz="2600" dirty="0" smtClean="0"/>
              <a:t> </a:t>
            </a:r>
            <a:r>
              <a:rPr lang="ru-RU" sz="2600" dirty="0"/>
              <a:t>умение работать в команде и др</a:t>
            </a:r>
            <a:r>
              <a:rPr lang="ru-RU" sz="2600" dirty="0" smtClean="0"/>
              <a:t>.</a:t>
            </a:r>
          </a:p>
          <a:p>
            <a:pPr>
              <a:buNone/>
            </a:pPr>
            <a:r>
              <a:rPr lang="ru-RU" dirty="0" smtClean="0"/>
              <a:t>     </a:t>
            </a:r>
          </a:p>
          <a:p>
            <a:pPr>
              <a:buNone/>
            </a:pPr>
            <a:r>
              <a:rPr lang="ru-RU" dirty="0"/>
              <a:t> </a:t>
            </a:r>
            <a:r>
              <a:rPr lang="ru-RU" dirty="0" smtClean="0"/>
              <a:t>    </a:t>
            </a:r>
            <a:endParaRPr lang="ru-RU" dirty="0"/>
          </a:p>
          <a:p>
            <a:endParaRPr lang="ru-RU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285720" y="5357826"/>
            <a:ext cx="2786082" cy="91440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успех в профессиональной</a:t>
            </a:r>
          </a:p>
          <a:p>
            <a:pPr algn="ctr"/>
            <a:r>
              <a:rPr lang="ru-RU" dirty="0" smtClean="0">
                <a:solidFill>
                  <a:schemeClr val="tx1"/>
                </a:solidFill>
              </a:rPr>
              <a:t>деятельности 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3286116" y="5357826"/>
            <a:ext cx="2643206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успех</a:t>
            </a:r>
          </a:p>
          <a:p>
            <a:pPr algn="ctr"/>
            <a:r>
              <a:rPr lang="ru-RU" dirty="0" smtClean="0">
                <a:solidFill>
                  <a:schemeClr val="tx1"/>
                </a:solidFill>
              </a:rPr>
              <a:t> в общественной деятельности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6143636" y="5357826"/>
            <a:ext cx="2786082" cy="914400"/>
          </a:xfrm>
          <a:prstGeom prst="round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</a:rPr>
              <a:t>г</a:t>
            </a:r>
            <a:r>
              <a:rPr lang="ru-RU" dirty="0" smtClean="0">
                <a:solidFill>
                  <a:schemeClr val="tx1"/>
                </a:solidFill>
              </a:rPr>
              <a:t>армония</a:t>
            </a:r>
          </a:p>
          <a:p>
            <a:pPr algn="ctr"/>
            <a:r>
              <a:rPr lang="ru-RU" dirty="0" smtClean="0">
                <a:solidFill>
                  <a:schemeClr val="tx1"/>
                </a:solidFill>
              </a:rPr>
              <a:t> в личной жизни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0" name="Стрелка вниз 9"/>
          <p:cNvSpPr/>
          <p:nvPr/>
        </p:nvSpPr>
        <p:spPr>
          <a:xfrm>
            <a:off x="4357686" y="1357298"/>
            <a:ext cx="45719" cy="21431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Стрелка вниз 10"/>
          <p:cNvSpPr/>
          <p:nvPr/>
        </p:nvSpPr>
        <p:spPr>
          <a:xfrm>
            <a:off x="1643042" y="5072074"/>
            <a:ext cx="45719" cy="28575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Стрелка вниз 14"/>
          <p:cNvSpPr/>
          <p:nvPr/>
        </p:nvSpPr>
        <p:spPr>
          <a:xfrm>
            <a:off x="4572000" y="5072074"/>
            <a:ext cx="45719" cy="28575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Стрелка вниз 15"/>
          <p:cNvSpPr/>
          <p:nvPr/>
        </p:nvSpPr>
        <p:spPr>
          <a:xfrm>
            <a:off x="7429520" y="5072074"/>
            <a:ext cx="45719" cy="28575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39552" y="476672"/>
            <a:ext cx="8136904" cy="63151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55905" marR="252095" indent="-6350" algn="ctr">
              <a:lnSpc>
                <a:spcPct val="112000"/>
              </a:lnSpc>
              <a:spcAft>
                <a:spcPts val="10"/>
              </a:spcAft>
            </a:pPr>
            <a:r>
              <a:rPr lang="ru-RU" sz="2800" b="1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Психодидактические</a:t>
            </a:r>
            <a:r>
              <a:rPr lang="ru-RU" sz="28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технологии:</a:t>
            </a:r>
          </a:p>
          <a:p>
            <a:pPr marL="255905" marR="252095" indent="-6350" algn="ctr">
              <a:lnSpc>
                <a:spcPct val="112000"/>
              </a:lnSpc>
              <a:spcAft>
                <a:spcPts val="10"/>
              </a:spcAft>
            </a:pPr>
            <a:r>
              <a:rPr lang="ru-RU" sz="2800" b="1" dirty="0" smtClean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Системно-структурный </a:t>
            </a:r>
            <a:r>
              <a:rPr lang="ru-RU" sz="2800" b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подход </a:t>
            </a:r>
          </a:p>
          <a:p>
            <a:pPr marL="281940" marR="91440" indent="245110" algn="ctr">
              <a:lnSpc>
                <a:spcPct val="107000"/>
              </a:lnSpc>
              <a:spcAft>
                <a:spcPts val="115"/>
              </a:spcAft>
            </a:pPr>
            <a:endParaRPr lang="ru-RU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9525" marR="3175" indent="-6350" algn="ctr">
              <a:lnSpc>
                <a:spcPct val="112000"/>
              </a:lnSpc>
              <a:spcAft>
                <a:spcPts val="25"/>
              </a:spcAft>
            </a:pP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Инструкция учителю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ru-RU" b="1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51460" marR="91440" indent="245110">
              <a:lnSpc>
                <a:spcPct val="107000"/>
              </a:lnSpc>
              <a:spcAft>
                <a:spcPts val="85"/>
              </a:spcAft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</a:p>
          <a:p>
            <a:pPr marL="251460" marR="7620" indent="245110" algn="just">
              <a:lnSpc>
                <a:spcPct val="112000"/>
              </a:lnSpc>
              <a:spcAft>
                <a:spcPts val="25"/>
              </a:spcAft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Структура знания о любой научной теории может выглядеть так: </a:t>
            </a:r>
          </a:p>
          <a:p>
            <a:pPr marL="342900" marR="7620" lvl="0" indent="-342900" algn="just" fontAlgn="base">
              <a:lnSpc>
                <a:spcPct val="112000"/>
              </a:lnSpc>
              <a:spcAft>
                <a:spcPts val="25"/>
              </a:spcAft>
              <a:buClr>
                <a:srgbClr val="000000"/>
              </a:buClr>
              <a:buSzPts val="1000"/>
              <a:buFont typeface="+mj-lt"/>
              <a:buAutoNum type="arabicPeriod"/>
            </a:pPr>
            <a:r>
              <a:rPr lang="ru-RU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Научные факты. </a:t>
            </a:r>
          </a:p>
          <a:p>
            <a:pPr marL="342900" marR="7620" lvl="0" indent="-342900" algn="just" fontAlgn="base">
              <a:lnSpc>
                <a:spcPct val="112000"/>
              </a:lnSpc>
              <a:spcAft>
                <a:spcPts val="25"/>
              </a:spcAft>
              <a:buClr>
                <a:srgbClr val="000000"/>
              </a:buClr>
              <a:buSzPts val="1000"/>
              <a:buFont typeface="+mj-lt"/>
              <a:buAutoNum type="arabicPeriod"/>
            </a:pPr>
            <a:r>
              <a:rPr lang="ru-RU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Гипотезы. </a:t>
            </a:r>
          </a:p>
          <a:p>
            <a:pPr marL="342900" marR="7620" lvl="0" indent="-342900" algn="just" fontAlgn="base">
              <a:lnSpc>
                <a:spcPct val="112000"/>
              </a:lnSpc>
              <a:spcAft>
                <a:spcPts val="25"/>
              </a:spcAft>
              <a:buClr>
                <a:srgbClr val="000000"/>
              </a:buClr>
              <a:buSzPts val="1000"/>
              <a:buFont typeface="+mj-lt"/>
              <a:buAutoNum type="arabicPeriod"/>
            </a:pPr>
            <a:r>
              <a:rPr lang="ru-RU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Идеальные объекты (модели). </a:t>
            </a:r>
          </a:p>
          <a:p>
            <a:pPr marL="342900" marR="7620" lvl="0" indent="-342900" algn="just" fontAlgn="base">
              <a:lnSpc>
                <a:spcPct val="112000"/>
              </a:lnSpc>
              <a:spcAft>
                <a:spcPts val="25"/>
              </a:spcAft>
              <a:buClr>
                <a:srgbClr val="000000"/>
              </a:buClr>
              <a:buSzPts val="1000"/>
              <a:buFont typeface="+mj-lt"/>
              <a:buAutoNum type="arabicPeriod"/>
            </a:pPr>
            <a:r>
              <a:rPr lang="ru-RU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Величины. </a:t>
            </a:r>
          </a:p>
          <a:p>
            <a:pPr marL="342900" marR="7620" lvl="0" indent="-342900" algn="just" fontAlgn="base">
              <a:lnSpc>
                <a:spcPct val="112000"/>
              </a:lnSpc>
              <a:spcAft>
                <a:spcPts val="25"/>
              </a:spcAft>
              <a:buClr>
                <a:srgbClr val="000000"/>
              </a:buClr>
              <a:buSzPts val="1000"/>
              <a:buFont typeface="+mj-lt"/>
              <a:buAutoNum type="arabicPeriod"/>
            </a:pPr>
            <a:r>
              <a:rPr lang="ru-RU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Нормативное знание (законы, правила, постулаты). </a:t>
            </a:r>
          </a:p>
          <a:p>
            <a:pPr marL="342900" marR="7620" lvl="0" indent="-342900" algn="just" fontAlgn="base">
              <a:lnSpc>
                <a:spcPct val="112000"/>
              </a:lnSpc>
              <a:spcAft>
                <a:spcPts val="25"/>
              </a:spcAft>
              <a:buClr>
                <a:srgbClr val="000000"/>
              </a:buClr>
              <a:buSzPts val="1000"/>
              <a:buFont typeface="+mj-lt"/>
              <a:buAutoNum type="arabicPeriod"/>
            </a:pPr>
            <a:r>
              <a:rPr lang="ru-RU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Практическое применение. </a:t>
            </a:r>
          </a:p>
          <a:p>
            <a:pPr marR="7620" indent="245110" algn="just">
              <a:lnSpc>
                <a:spcPct val="112000"/>
              </a:lnSpc>
              <a:spcAft>
                <a:spcPts val="25"/>
              </a:spcAft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 зависимости от уровня предварительной подготовки учеников, им могут быть предложены два варианта выполнения этого задания. </a:t>
            </a:r>
          </a:p>
          <a:p>
            <a:pPr marR="7620" indent="245110" algn="just">
              <a:lnSpc>
                <a:spcPct val="112000"/>
              </a:lnSpc>
              <a:spcAft>
                <a:spcPts val="25"/>
              </a:spcAft>
            </a:pP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Первый.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Рассмотреть и зарисовать структурную схему в своей тетради. Составить текст рассказа к ней. </a:t>
            </a:r>
          </a:p>
          <a:p>
            <a:pPr marR="7620" indent="245110" algn="just">
              <a:lnSpc>
                <a:spcPct val="112000"/>
              </a:lnSpc>
              <a:spcAft>
                <a:spcPts val="25"/>
              </a:spcAft>
            </a:pP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Второй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Изучить § 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учебника 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и, ориентируясь на структуру знания о любой научной теории, 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самостоятельно разработать 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структурную схему. </a:t>
            </a:r>
          </a:p>
          <a:p>
            <a:pPr marL="251460" marR="91440" indent="245110">
              <a:lnSpc>
                <a:spcPct val="107000"/>
              </a:lnSpc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6660232" y="0"/>
            <a:ext cx="2319706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2400" b="1" cap="none" spc="0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Работа в группе</a:t>
            </a:r>
            <a:endParaRPr lang="ru-RU" sz="2400" b="1" cap="none" spc="0" dirty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22816798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378965" y="0"/>
            <a:ext cx="176503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Работа в группе</a:t>
            </a:r>
            <a:endParaRPr lang="ru-RU" b="1" dirty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51520" y="168059"/>
            <a:ext cx="4213589" cy="40254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55905" marR="252095" indent="-6350" algn="ctr">
              <a:lnSpc>
                <a:spcPct val="112000"/>
              </a:lnSpc>
              <a:spcAft>
                <a:spcPts val="10"/>
              </a:spcAft>
            </a:pPr>
            <a:r>
              <a:rPr lang="ru-RU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Психодидактические</a:t>
            </a: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технологии: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251520" y="575774"/>
            <a:ext cx="8568952" cy="21110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48790" marR="59055" indent="-6350">
              <a:lnSpc>
                <a:spcPct val="112000"/>
              </a:lnSpc>
              <a:spcAft>
                <a:spcPts val="10"/>
              </a:spcAft>
            </a:pPr>
            <a:r>
              <a:rPr lang="ru-RU" sz="28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Дискретный подход </a:t>
            </a:r>
          </a:p>
          <a:p>
            <a:pPr marL="449580" marR="91440" indent="245110">
              <a:lnSpc>
                <a:spcPct val="107000"/>
              </a:lnSpc>
              <a:spcAft>
                <a:spcPts val="80"/>
              </a:spcAft>
            </a:pP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ru-RU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R="7620" indent="245110">
              <a:lnSpc>
                <a:spcPct val="112000"/>
              </a:lnSpc>
              <a:spcAft>
                <a:spcPts val="25"/>
              </a:spcAft>
            </a:pP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Учащиеся самостоятельно изучают  в группе §  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учебника, 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обсуждая, совместно выделяют  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элементы 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знания. Составляют вопросы 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и 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записывают  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их в таблицу. 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Затем записывают 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 таблицу ответы и номера страниц, на которых 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они их нашли. </a:t>
            </a:r>
            <a:endParaRPr lang="ru-RU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49580" marR="91440" indent="245110">
              <a:lnSpc>
                <a:spcPct val="107000"/>
              </a:lnSpc>
              <a:spcAft>
                <a:spcPts val="145"/>
              </a:spcAft>
            </a:pP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ru-RU" b="1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85081005"/>
              </p:ext>
            </p:extLst>
          </p:nvPr>
        </p:nvGraphicFramePr>
        <p:xfrm>
          <a:off x="372902" y="2420888"/>
          <a:ext cx="7888580" cy="426332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88819">
                  <a:extLst>
                    <a:ext uri="{9D8B030D-6E8A-4147-A177-3AD203B41FA5}">
                      <a16:colId xmlns:a16="http://schemas.microsoft.com/office/drawing/2014/main" val="91705047"/>
                    </a:ext>
                  </a:extLst>
                </a:gridCol>
                <a:gridCol w="3007625">
                  <a:extLst>
                    <a:ext uri="{9D8B030D-6E8A-4147-A177-3AD203B41FA5}">
                      <a16:colId xmlns:a16="http://schemas.microsoft.com/office/drawing/2014/main" val="1764603850"/>
                    </a:ext>
                  </a:extLst>
                </a:gridCol>
                <a:gridCol w="858793">
                  <a:extLst>
                    <a:ext uri="{9D8B030D-6E8A-4147-A177-3AD203B41FA5}">
                      <a16:colId xmlns:a16="http://schemas.microsoft.com/office/drawing/2014/main" val="1294256398"/>
                    </a:ext>
                  </a:extLst>
                </a:gridCol>
                <a:gridCol w="3333343">
                  <a:extLst>
                    <a:ext uri="{9D8B030D-6E8A-4147-A177-3AD203B41FA5}">
                      <a16:colId xmlns:a16="http://schemas.microsoft.com/office/drawing/2014/main" val="1539932859"/>
                    </a:ext>
                  </a:extLst>
                </a:gridCol>
              </a:tblGrid>
              <a:tr h="469199">
                <a:tc>
                  <a:txBody>
                    <a:bodyPr/>
                    <a:lstStyle/>
                    <a:p>
                      <a:pPr marL="50165" marR="91440" indent="24511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№ </a:t>
                      </a:r>
                      <a:endParaRPr lang="ru-RU" sz="18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4135" marR="33655" marT="1905" marB="0"/>
                </a:tc>
                <a:tc>
                  <a:txBody>
                    <a:bodyPr/>
                    <a:lstStyle/>
                    <a:p>
                      <a:pPr marR="27305" indent="24511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Вопрос </a:t>
                      </a:r>
                      <a:endParaRPr lang="ru-RU" sz="18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4135" marR="33655" marT="1905" marB="0"/>
                </a:tc>
                <a:tc>
                  <a:txBody>
                    <a:bodyPr/>
                    <a:lstStyle/>
                    <a:p>
                      <a:pPr marR="91440" indent="24511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Стр. </a:t>
                      </a:r>
                      <a:endParaRPr lang="ru-RU" sz="18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4135" marR="33655" marT="1905" marB="0"/>
                </a:tc>
                <a:tc>
                  <a:txBody>
                    <a:bodyPr/>
                    <a:lstStyle/>
                    <a:p>
                      <a:pPr marR="30480" indent="24511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Ответ </a:t>
                      </a:r>
                      <a:endParaRPr lang="ru-RU" sz="18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4135" marR="33655" marT="1905" marB="0"/>
                </a:tc>
                <a:extLst>
                  <a:ext uri="{0D108BD9-81ED-4DB2-BD59-A6C34878D82A}">
                    <a16:rowId xmlns:a16="http://schemas.microsoft.com/office/drawing/2014/main" val="2065015032"/>
                  </a:ext>
                </a:extLst>
              </a:tr>
              <a:tr h="708087">
                <a:tc>
                  <a:txBody>
                    <a:bodyPr/>
                    <a:lstStyle/>
                    <a:p>
                      <a:pPr marL="4445" marR="91440" indent="24511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1. </a:t>
                      </a:r>
                      <a:endParaRPr lang="ru-RU" sz="18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4135" marR="33655" marT="1905" marB="0"/>
                </a:tc>
                <a:tc>
                  <a:txBody>
                    <a:bodyPr/>
                    <a:lstStyle/>
                    <a:p>
                      <a:pPr marL="6350" marR="91440" indent="24511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От чего зависит масса любого тела? </a:t>
                      </a:r>
                      <a:endParaRPr lang="ru-RU" sz="18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4135" marR="33655" marT="1905" marB="0"/>
                </a:tc>
                <a:tc>
                  <a:txBody>
                    <a:bodyPr/>
                    <a:lstStyle/>
                    <a:p>
                      <a:pPr marL="6350" marR="91440" indent="24511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48 </a:t>
                      </a:r>
                      <a:endParaRPr lang="ru-RU" sz="18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4135" marR="33655" marT="1905" marB="0" anchor="ctr"/>
                </a:tc>
                <a:tc>
                  <a:txBody>
                    <a:bodyPr/>
                    <a:lstStyle/>
                    <a:p>
                      <a:pPr marL="4445" marR="91440" indent="24511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От его размеров и от вещества, из которого оно сделано. </a:t>
                      </a:r>
                      <a:endParaRPr lang="ru-RU" sz="18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4135" marR="33655" marT="1905" marB="0"/>
                </a:tc>
                <a:extLst>
                  <a:ext uri="{0D108BD9-81ED-4DB2-BD59-A6C34878D82A}">
                    <a16:rowId xmlns:a16="http://schemas.microsoft.com/office/drawing/2014/main" val="3266641202"/>
                  </a:ext>
                </a:extLst>
              </a:tr>
              <a:tr h="1185865">
                <a:tc>
                  <a:txBody>
                    <a:bodyPr/>
                    <a:lstStyle/>
                    <a:p>
                      <a:pPr marL="4445" marR="91440" indent="24511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2. </a:t>
                      </a:r>
                      <a:endParaRPr lang="ru-RU" sz="18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4135" marR="33655" marT="1905" marB="0"/>
                </a:tc>
                <a:tc>
                  <a:txBody>
                    <a:bodyPr/>
                    <a:lstStyle/>
                    <a:p>
                      <a:pPr marL="6350" marR="91440" indent="24511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Имеется два цилиндра одинакового объёма (алюминиевый и свинцовый): масса какого из них больше? </a:t>
                      </a:r>
                      <a:endParaRPr lang="ru-RU" sz="18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4135" marR="33655" marT="1905" marB="0"/>
                </a:tc>
                <a:tc>
                  <a:txBody>
                    <a:bodyPr/>
                    <a:lstStyle/>
                    <a:p>
                      <a:pPr marL="6350" marR="91440" indent="24511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48 </a:t>
                      </a:r>
                      <a:endParaRPr lang="ru-RU" sz="18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4135" marR="33655" marT="1905" marB="0" anchor="ctr"/>
                </a:tc>
                <a:tc>
                  <a:txBody>
                    <a:bodyPr/>
                    <a:lstStyle/>
                    <a:p>
                      <a:pPr marL="4445" marR="91440" indent="24511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Масса свинцового в четыре раза больше. </a:t>
                      </a:r>
                      <a:endParaRPr lang="ru-RU" sz="18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4135" marR="33655" marT="1905" marB="0"/>
                </a:tc>
                <a:extLst>
                  <a:ext uri="{0D108BD9-81ED-4DB2-BD59-A6C34878D82A}">
                    <a16:rowId xmlns:a16="http://schemas.microsoft.com/office/drawing/2014/main" val="1330434699"/>
                  </a:ext>
                </a:extLst>
              </a:tr>
              <a:tr h="708087">
                <a:tc>
                  <a:txBody>
                    <a:bodyPr/>
                    <a:lstStyle/>
                    <a:p>
                      <a:pPr marL="4445" marR="91440" indent="24511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3. </a:t>
                      </a:r>
                      <a:endParaRPr lang="ru-RU" sz="18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4135" marR="33655" marT="1905" marB="0"/>
                </a:tc>
                <a:tc>
                  <a:txBody>
                    <a:bodyPr/>
                    <a:lstStyle/>
                    <a:p>
                      <a:pPr marL="6350" marR="91440" indent="24511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Каковы объёмы тел равной массы из разных веществ? </a:t>
                      </a:r>
                      <a:endParaRPr lang="ru-RU" sz="18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4135" marR="33655" marT="1905" marB="0"/>
                </a:tc>
                <a:tc>
                  <a:txBody>
                    <a:bodyPr/>
                    <a:lstStyle/>
                    <a:p>
                      <a:pPr marL="6350" marR="91440" indent="24511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48 </a:t>
                      </a:r>
                      <a:endParaRPr lang="ru-RU" sz="18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4135" marR="33655" marT="1905" marB="0" anchor="ctr"/>
                </a:tc>
                <a:tc>
                  <a:txBody>
                    <a:bodyPr/>
                    <a:lstStyle/>
                    <a:p>
                      <a:pPr marL="4445" marR="91440" indent="24511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Они имеют разные объёмы. </a:t>
                      </a:r>
                      <a:endParaRPr lang="ru-RU" sz="18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4135" marR="33655" marT="1905" marB="0"/>
                </a:tc>
                <a:extLst>
                  <a:ext uri="{0D108BD9-81ED-4DB2-BD59-A6C34878D82A}">
                    <a16:rowId xmlns:a16="http://schemas.microsoft.com/office/drawing/2014/main" val="2006134091"/>
                  </a:ext>
                </a:extLst>
              </a:tr>
              <a:tr h="469199">
                <a:tc>
                  <a:txBody>
                    <a:bodyPr/>
                    <a:lstStyle/>
                    <a:p>
                      <a:pPr marL="4445" marR="91440" indent="24511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4. </a:t>
                      </a:r>
                      <a:endParaRPr lang="ru-RU" sz="18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4135" marR="33655" marT="1905" marB="0"/>
                </a:tc>
                <a:tc>
                  <a:txBody>
                    <a:bodyPr/>
                    <a:lstStyle/>
                    <a:p>
                      <a:pPr marL="6350" marR="91440" indent="24511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Чем это объясняется? </a:t>
                      </a:r>
                      <a:endParaRPr lang="ru-RU" sz="18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4135" marR="33655" marT="1905" marB="0"/>
                </a:tc>
                <a:tc>
                  <a:txBody>
                    <a:bodyPr/>
                    <a:lstStyle/>
                    <a:p>
                      <a:pPr marL="6350" marR="91440" indent="24511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</a:rPr>
                        <a:t>49 </a:t>
                      </a:r>
                      <a:endParaRPr lang="ru-RU" sz="18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4135" marR="33655" marT="1905" marB="0" anchor="ctr"/>
                </a:tc>
                <a:tc>
                  <a:txBody>
                    <a:bodyPr/>
                    <a:lstStyle/>
                    <a:p>
                      <a:pPr marL="4445" marR="91440" indent="24511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Разные вещества имеют разную плотность. </a:t>
                      </a:r>
                      <a:endParaRPr lang="ru-RU" sz="18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4135" marR="33655" marT="1905" marB="0"/>
                </a:tc>
                <a:extLst>
                  <a:ext uri="{0D108BD9-81ED-4DB2-BD59-A6C34878D82A}">
                    <a16:rowId xmlns:a16="http://schemas.microsoft.com/office/drawing/2014/main" val="165030653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685300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8" name="Rectangle 4"/>
          <p:cNvSpPr>
            <a:spLocks noChangeArrowheads="1"/>
          </p:cNvSpPr>
          <p:nvPr/>
        </p:nvSpPr>
        <p:spPr bwMode="auto">
          <a:xfrm>
            <a:off x="395288" y="404813"/>
            <a:ext cx="75311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2400" b="1">
                <a:latin typeface="Times New Roman" panose="02020603050405020304" pitchFamily="18" charset="0"/>
              </a:rPr>
              <a:t>АМ организации самостоятельной работы над темой</a:t>
            </a:r>
          </a:p>
        </p:txBody>
      </p:sp>
      <p:sp>
        <p:nvSpPr>
          <p:cNvPr id="47109" name="Rectangle 5"/>
          <p:cNvSpPr>
            <a:spLocks noChangeArrowheads="1"/>
          </p:cNvSpPr>
          <p:nvPr/>
        </p:nvSpPr>
        <p:spPr bwMode="auto">
          <a:xfrm>
            <a:off x="430582" y="980728"/>
            <a:ext cx="8064500" cy="5138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ru-RU" altLang="ru-RU" sz="1300" dirty="0">
                <a:solidFill>
                  <a:srgbClr val="000000"/>
                </a:solidFill>
                <a:latin typeface="Times New Roman" panose="02020603050405020304" pitchFamily="18" charset="0"/>
              </a:rPr>
              <a:t>При организации самостоятельной работы над новой темой важно, чтобы обучающимся было интересно всесторонне и глубоко проработать новый материал. Как же это можно сделать?!</a:t>
            </a:r>
          </a:p>
          <a:p>
            <a:pPr algn="ctr"/>
            <a:r>
              <a:rPr lang="ru-RU" altLang="ru-RU" sz="13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Метод «Автобусная остановка» </a:t>
            </a:r>
          </a:p>
          <a:p>
            <a:r>
              <a:rPr lang="ru-RU" altLang="ru-RU" sz="13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Цель</a:t>
            </a:r>
            <a:r>
              <a:rPr lang="ru-RU" altLang="ru-RU" sz="1300" dirty="0">
                <a:solidFill>
                  <a:srgbClr val="000000"/>
                </a:solidFill>
                <a:latin typeface="Times New Roman" panose="02020603050405020304" pitchFamily="18" charset="0"/>
              </a:rPr>
              <a:t>: научиться обсуждать и анализировать заданную тему в малых группах. </a:t>
            </a:r>
          </a:p>
          <a:p>
            <a:r>
              <a:rPr lang="ru-RU" altLang="ru-RU" sz="1300" dirty="0">
                <a:solidFill>
                  <a:srgbClr val="000000"/>
                </a:solidFill>
                <a:latin typeface="Times New Roman" panose="02020603050405020304" pitchFamily="18" charset="0"/>
              </a:rPr>
              <a:t>Группы: 5-7 человек  Численность: весь класс  Время: 20-25 мин. </a:t>
            </a:r>
          </a:p>
          <a:p>
            <a:r>
              <a:rPr lang="ru-RU" altLang="ru-RU" sz="1300" dirty="0">
                <a:solidFill>
                  <a:srgbClr val="000000"/>
                </a:solidFill>
                <a:latin typeface="Times New Roman" panose="02020603050405020304" pitchFamily="18" charset="0"/>
              </a:rPr>
              <a:t>Материал: листы большого формата (ватман, плакат, блокнот для </a:t>
            </a:r>
            <a:r>
              <a:rPr lang="ru-RU" altLang="ru-RU" sz="13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флипчата</a:t>
            </a:r>
            <a:r>
              <a:rPr lang="ru-RU" altLang="ru-RU" sz="1300" dirty="0">
                <a:solidFill>
                  <a:srgbClr val="000000"/>
                </a:solidFill>
                <a:latin typeface="Times New Roman" panose="02020603050405020304" pitchFamily="18" charset="0"/>
              </a:rPr>
              <a:t>), фломастеры. </a:t>
            </a:r>
          </a:p>
          <a:p>
            <a:r>
              <a:rPr lang="ru-RU" altLang="ru-RU" sz="1300" dirty="0">
                <a:solidFill>
                  <a:srgbClr val="000000"/>
                </a:solidFill>
                <a:latin typeface="Times New Roman" panose="02020603050405020304" pitchFamily="18" charset="0"/>
              </a:rPr>
              <a:t>Проведение: </a:t>
            </a:r>
          </a:p>
          <a:p>
            <a:r>
              <a:rPr lang="ru-RU" altLang="ru-RU" sz="1300" dirty="0">
                <a:solidFill>
                  <a:srgbClr val="000000"/>
                </a:solidFill>
                <a:latin typeface="Times New Roman" panose="02020603050405020304" pitchFamily="18" charset="0"/>
              </a:rPr>
              <a:t>Учитель определяет количество обсуждаемых вопросов новой темы (оптимально 4-5). Участники разбиваются на группы по числу вопросов (5-7 человек в каждой). </a:t>
            </a:r>
          </a:p>
          <a:p>
            <a:r>
              <a:rPr lang="ru-RU" altLang="ru-RU" sz="1300" dirty="0">
                <a:solidFill>
                  <a:srgbClr val="000000"/>
                </a:solidFill>
                <a:latin typeface="Times New Roman" panose="02020603050405020304" pitchFamily="18" charset="0"/>
              </a:rPr>
              <a:t>Группы распределяются по автобусным остановкам. На каждой остановке (на стене или на столе) расположен лист большого формата с записанным на нем вопросом по теме. Учитель ставит задачу группам – записать на листе основные моменты новой темы, относящиеся к вопросу. В течение 5 минут в группах обсуждаются поставленные вопросы и записываются ключевые моменты. Затем по команде учителя группы переходят по часовой стрелке к следующей автобусной остановке. Знакомятся с имеющимися записями и, при необходимости, дополняют их в течение 3 минут. Исправлять существующие записи, сделанные предыдущей группой нельзя. Затем следующий переход к новой автобусной остановке и еще 3 минуты на знакомство, обсуждение и добавление своих записей. Когда группа возвращается к своей первой остановке, она в течение 3 минут знакомится со всеми записями и определяет участника группы, который будет представлять материал. После этого каждая группа презентует результаты работы по своему вопросу. В завершении учитель резюмирует сказанное всеми группами, при необходимости вносит коррективы и подводит итоги работы. </a:t>
            </a:r>
          </a:p>
          <a:p>
            <a:endParaRPr lang="ru-RU" altLang="ru-RU" sz="130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r>
              <a:rPr lang="ru-RU" altLang="ru-RU" sz="1300" i="1" dirty="0">
                <a:solidFill>
                  <a:srgbClr val="000000"/>
                </a:solidFill>
                <a:latin typeface="Times New Roman" panose="02020603050405020304" pitchFamily="18" charset="0"/>
              </a:rPr>
              <a:t>Примечание: Желательно организовать автобусные остановки (прикрепить листы с вопросами) в разных углах учебной комнаты, чтобы в процессе обсуждения группы не мешали друг другу. Вопросы изучаемой темы можно стилизовать под названия автобусных остановок. </a:t>
            </a:r>
          </a:p>
          <a:p>
            <a:pPr hangingPunct="0">
              <a:lnSpc>
                <a:spcPct val="93000"/>
              </a:lnSpc>
              <a:spcBef>
                <a:spcPct val="50000"/>
              </a:spcBef>
              <a:spcAft>
                <a:spcPts val="1000"/>
              </a:spcAft>
            </a:pPr>
            <a:endParaRPr lang="ru-RU" altLang="ru-RU" sz="1300" i="1" dirty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034486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2" name="Rectangle 4"/>
          <p:cNvSpPr>
            <a:spLocks noChangeArrowheads="1"/>
          </p:cNvSpPr>
          <p:nvPr/>
        </p:nvSpPr>
        <p:spPr bwMode="auto">
          <a:xfrm>
            <a:off x="2339975" y="404813"/>
            <a:ext cx="5161606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28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Активные методы релаксации</a:t>
            </a:r>
          </a:p>
        </p:txBody>
      </p:sp>
      <p:sp>
        <p:nvSpPr>
          <p:cNvPr id="48133" name="Rectangle 5"/>
          <p:cNvSpPr>
            <a:spLocks noChangeArrowheads="1"/>
          </p:cNvSpPr>
          <p:nvPr/>
        </p:nvSpPr>
        <p:spPr bwMode="auto">
          <a:xfrm>
            <a:off x="250825" y="981075"/>
            <a:ext cx="8893175" cy="5203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ru-RU" altLang="ru-RU" sz="1200" dirty="0">
                <a:solidFill>
                  <a:srgbClr val="000000"/>
                </a:solidFill>
                <a:latin typeface="Times New Roman" panose="02020603050405020304" pitchFamily="18" charset="0"/>
              </a:rPr>
              <a:t>Если вы чувствуете, что обучающиеся устали, а впереди еще много работы или сложная задача, сделайте паузу, вспомните о восстанавливающей силе релаксации! Иногда достаточно 5 – 10 минут веселой и активной игры для того, чтобы встряхнуться, весело и активно расслабиться, восстановить энергию</a:t>
            </a:r>
          </a:p>
          <a:p>
            <a:pPr algn="ctr"/>
            <a:r>
              <a:rPr lang="ru-RU" altLang="ru-RU" sz="12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Метод «Земля, воздух, огонь и вода» </a:t>
            </a:r>
          </a:p>
          <a:p>
            <a:r>
              <a:rPr lang="ru-RU" altLang="ru-RU" sz="12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Цель </a:t>
            </a:r>
            <a:r>
              <a:rPr lang="ru-RU" altLang="ru-RU" sz="1200" dirty="0">
                <a:solidFill>
                  <a:srgbClr val="000000"/>
                </a:solidFill>
                <a:latin typeface="Times New Roman" panose="02020603050405020304" pitchFamily="18" charset="0"/>
              </a:rPr>
              <a:t>– повысить уровень энергии в классе. </a:t>
            </a:r>
          </a:p>
          <a:p>
            <a:r>
              <a:rPr lang="ru-RU" altLang="ru-RU" sz="1200" dirty="0">
                <a:solidFill>
                  <a:srgbClr val="000000"/>
                </a:solidFill>
                <a:latin typeface="Times New Roman" panose="02020603050405020304" pitchFamily="18" charset="0"/>
              </a:rPr>
              <a:t>Численность – весь класс. Время – 8-10 минут </a:t>
            </a:r>
          </a:p>
          <a:p>
            <a:r>
              <a:rPr lang="ru-RU" altLang="ru-RU" sz="1200" dirty="0">
                <a:solidFill>
                  <a:srgbClr val="000000"/>
                </a:solidFill>
                <a:latin typeface="Times New Roman" panose="02020603050405020304" pitchFamily="18" charset="0"/>
              </a:rPr>
              <a:t>Проведение: </a:t>
            </a:r>
          </a:p>
          <a:p>
            <a:r>
              <a:rPr lang="ru-RU" altLang="ru-RU" sz="1200" dirty="0">
                <a:solidFill>
                  <a:srgbClr val="000000"/>
                </a:solidFill>
                <a:latin typeface="Times New Roman" panose="02020603050405020304" pitchFamily="18" charset="0"/>
              </a:rPr>
              <a:t>Учитель просит обучающихся по его команде изобразить одно из состояний – воздух, землю, огонь и воду. </a:t>
            </a:r>
          </a:p>
          <a:p>
            <a:r>
              <a:rPr lang="ru-RU" altLang="ru-RU" sz="12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Воздух.</a:t>
            </a:r>
            <a:r>
              <a:rPr lang="ru-RU" altLang="ru-RU" sz="1200" dirty="0">
                <a:solidFill>
                  <a:srgbClr val="000000"/>
                </a:solidFill>
                <a:latin typeface="Times New Roman" panose="02020603050405020304" pitchFamily="18" charset="0"/>
              </a:rPr>
              <a:t> Ученики начинает дышать глубже, чем обычно. Они встают и делают глубокий вдох, а затем выдох. Каждый представляет, что его тело, словно большая губка, жадно впитывает кислород из воздуха. Все стараются услышать, как воздух входит в нос, почувствовать, как он наполняет грудь и плечи, руки до самых кончиков пальцев; как воздух струится в области головы, в лицо; воздух заполняет живот, область таза, бедра, колени и стремится дальше – к лодыжкам, ступням и кончикам пальцев. </a:t>
            </a:r>
          </a:p>
          <a:p>
            <a:r>
              <a:rPr lang="ru-RU" altLang="ru-RU" sz="1200" dirty="0">
                <a:solidFill>
                  <a:srgbClr val="000000"/>
                </a:solidFill>
                <a:latin typeface="Times New Roman" panose="02020603050405020304" pitchFamily="18" charset="0"/>
              </a:rPr>
              <a:t>Ученики делают несколько глубоких вдохов и выдохов. Можно предложить всем пару раз зевнуть. Сначала это получается скорее искусственно, но иногда после этого возникает настоящий зевок. Зевота – естественный способ компенсировать недостаток кислорода. (Зевание может использоваться и по-другому: вы можете на первой встрече предложить зевать сознательно, чтобы группа быстрее «взбодрилась»). </a:t>
            </a:r>
          </a:p>
          <a:p>
            <a:r>
              <a:rPr lang="ru-RU" altLang="ru-RU" sz="12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Земля.</a:t>
            </a:r>
            <a:r>
              <a:rPr lang="ru-RU" altLang="ru-RU" sz="1200" dirty="0">
                <a:solidFill>
                  <a:srgbClr val="000000"/>
                </a:solidFill>
                <a:latin typeface="Times New Roman" panose="02020603050405020304" pitchFamily="18" charset="0"/>
              </a:rPr>
              <a:t> Теперь ученики должны установить контакт с землей, «заземлиться» и почувствовать уверенность. Учитель вместе с обучающимися начинает сильно давить на пол, стоя на одном месте, можно топать ногами и даже пару раз подпрыгнуть верх. Можно потереть ногами пол, покрутиться на месте. Цель – по-новому ощутить свои ноги, которые находятся дальше всего от центра сознания, и благодаря этому телесному ощущению почувствовать большую стабильность и уверенность. </a:t>
            </a:r>
          </a:p>
          <a:p>
            <a:r>
              <a:rPr lang="ru-RU" altLang="ru-RU" sz="12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Огонь.</a:t>
            </a:r>
            <a:r>
              <a:rPr lang="ru-RU" altLang="ru-RU" sz="1200" dirty="0">
                <a:solidFill>
                  <a:srgbClr val="000000"/>
                </a:solidFill>
                <a:latin typeface="Times New Roman" panose="02020603050405020304" pitchFamily="18" charset="0"/>
              </a:rPr>
              <a:t> Ученики активно двигают руками, ногами, телом, изображая языки пламени. Учитель предлагает всем ощутить энергию и тепло в своем теле, когда они двигаются подобным образом. </a:t>
            </a:r>
          </a:p>
          <a:p>
            <a:r>
              <a:rPr lang="ru-RU" altLang="ru-RU" sz="12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Вода.</a:t>
            </a:r>
            <a:r>
              <a:rPr lang="ru-RU" altLang="ru-RU" sz="1200" dirty="0">
                <a:solidFill>
                  <a:srgbClr val="000000"/>
                </a:solidFill>
                <a:latin typeface="Times New Roman" panose="02020603050405020304" pitchFamily="18" charset="0"/>
              </a:rPr>
              <a:t> Эта часть упражнения составляет контраст с предыдущей. Ученики просто представляют себе, что комната превращается в бассейн, и делают мягкие, свободные движения в «воде», следя за тем, чтобы двигались суставы – кисти рук, локти, плечи, бедра, колени. </a:t>
            </a:r>
          </a:p>
          <a:p>
            <a:r>
              <a:rPr lang="ru-RU" altLang="ru-RU" sz="1200" dirty="0">
                <a:solidFill>
                  <a:srgbClr val="000000"/>
                </a:solidFill>
                <a:latin typeface="Times New Roman" panose="02020603050405020304" pitchFamily="18" charset="0"/>
              </a:rPr>
              <a:t>Можно дать дайте дополнительные 3 минуты времени, чтобы каждый мог создать свою индивидуальную комбинацию элементов. </a:t>
            </a:r>
          </a:p>
          <a:p>
            <a:r>
              <a:rPr lang="ru-RU" altLang="ru-RU" sz="1200" i="1" dirty="0">
                <a:solidFill>
                  <a:srgbClr val="000000"/>
                </a:solidFill>
                <a:latin typeface="Times New Roman" panose="02020603050405020304" pitchFamily="18" charset="0"/>
              </a:rPr>
              <a:t>Примечание: Если учитель сам принимает участие в этом упражнении, помимо пользы для себя, он поможет также и неуверенным и стеснительным ученикам активнее участвовать в упражнении.</a:t>
            </a:r>
            <a:r>
              <a:rPr lang="ru-RU" altLang="ru-RU" sz="1200" i="1" dirty="0">
                <a:latin typeface="Times New Roman" panose="020206030504050203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5165227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b="1" dirty="0" smtClean="0">
                <a:solidFill>
                  <a:srgbClr val="7030A0"/>
                </a:solidFill>
              </a:rPr>
              <a:t>АМ рефлексии </a:t>
            </a:r>
            <a:r>
              <a:rPr lang="ru-RU" sz="3600" b="1" dirty="0" smtClean="0">
                <a:solidFill>
                  <a:srgbClr val="7030A0"/>
                </a:solidFill>
              </a:rPr>
              <a:t>“Мозаика из слов”</a:t>
            </a:r>
            <a:endParaRPr lang="ru-RU" sz="3600" b="1" dirty="0">
              <a:solidFill>
                <a:srgbClr val="7030A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484784"/>
            <a:ext cx="8229600" cy="5373216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ru-RU" b="1" dirty="0" smtClean="0"/>
              <a:t>      </a:t>
            </a:r>
          </a:p>
          <a:p>
            <a:pPr>
              <a:buNone/>
            </a:pPr>
            <a:r>
              <a:rPr lang="ru-RU" b="1" dirty="0" smtClean="0"/>
              <a:t>Организация</a:t>
            </a:r>
            <a:endParaRPr lang="ru-RU" b="1" dirty="0"/>
          </a:p>
          <a:p>
            <a:r>
              <a:rPr lang="ru-RU" b="1" dirty="0">
                <a:solidFill>
                  <a:srgbClr val="FF0000"/>
                </a:solidFill>
              </a:rPr>
              <a:t>Все участники делятся на мини-группы по 3-4 человека, каждая мини-группа получает бумагу и должна за 5 минут придумать максимум прилагательных-определений, которые подходят к пройденному уроку. Например, активный, информативный и т.д</a:t>
            </a:r>
            <a:r>
              <a:rPr lang="ru-RU" b="1" dirty="0" smtClean="0">
                <a:solidFill>
                  <a:srgbClr val="FF0000"/>
                </a:solidFill>
              </a:rPr>
              <a:t>.</a:t>
            </a:r>
            <a:endParaRPr lang="ru-RU" b="1" dirty="0">
              <a:solidFill>
                <a:srgbClr val="FF0000"/>
              </a:solidFill>
            </a:endParaRPr>
          </a:p>
          <a:p>
            <a:r>
              <a:rPr lang="ru-RU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После чего они зачитывают полученный список прилагательных</a:t>
            </a:r>
            <a:r>
              <a:rPr lang="ru-RU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.</a:t>
            </a:r>
            <a:endParaRPr lang="ru-RU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r>
              <a:rPr lang="ru-RU" b="1" dirty="0">
                <a:solidFill>
                  <a:srgbClr val="00B050"/>
                </a:solidFill>
              </a:rPr>
              <a:t>Обсуждение. Не обязательно. Можно попросить группы прокомментировать интересные идеи, которые они выскажут</a:t>
            </a:r>
            <a:r>
              <a:rPr lang="ru-RU" b="1" dirty="0" smtClean="0">
                <a:solidFill>
                  <a:srgbClr val="00B050"/>
                </a:solidFill>
              </a:rPr>
              <a:t>.</a:t>
            </a:r>
          </a:p>
          <a:p>
            <a:endParaRPr lang="ru-RU" b="1" dirty="0">
              <a:solidFill>
                <a:srgbClr val="00B050"/>
              </a:solidFill>
            </a:endParaRPr>
          </a:p>
          <a:p>
            <a:r>
              <a:rPr lang="ru-RU" b="1" dirty="0"/>
              <a:t>Вариант. </a:t>
            </a:r>
            <a:r>
              <a:rPr lang="ru-RU" b="1" dirty="0">
                <a:solidFill>
                  <a:schemeClr val="accent6">
                    <a:lumMod val="75000"/>
                  </a:schemeClr>
                </a:solidFill>
              </a:rPr>
              <a:t>Можно попросить группы вместо прилагательных составить список ключевых понятий и терминов, связанных с темой урока. </a:t>
            </a:r>
          </a:p>
          <a:p>
            <a:r>
              <a:rPr lang="ru-RU" b="1" dirty="0">
                <a:solidFill>
                  <a:srgbClr val="7030A0"/>
                </a:solidFill>
              </a:rPr>
              <a:t>Упражнение помогает обучающимся вспомнить то, что происходило на уроке, соединить в единое целое свои впечатления о нем и полученную информацию. Также упражнение помогает завершить урок в живой, активной, запоминающейся манере.</a:t>
            </a:r>
          </a:p>
          <a:p>
            <a:pPr>
              <a:buNone/>
            </a:pPr>
            <a:r>
              <a:rPr lang="ru-RU" b="1" dirty="0"/>
              <a:t> </a:t>
            </a:r>
          </a:p>
          <a:p>
            <a:endParaRPr lang="ru-RU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323528" y="1484784"/>
            <a:ext cx="8352928" cy="4968552"/>
          </a:xfrm>
          <a:prstGeom prst="roundRect">
            <a:avLst/>
          </a:prstGeom>
          <a:noFill/>
          <a:ln w="508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467544" y="332656"/>
            <a:ext cx="8208912" cy="1008112"/>
          </a:xfrm>
          <a:prstGeom prst="roundRect">
            <a:avLst/>
          </a:prstGeom>
          <a:noFill/>
          <a:ln w="47625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43010" name="Object 2"/>
          <p:cNvGraphicFramePr>
            <a:graphicFrameLocks noChangeAspect="1"/>
          </p:cNvGraphicFramePr>
          <p:nvPr/>
        </p:nvGraphicFramePr>
        <p:xfrm>
          <a:off x="323528" y="476672"/>
          <a:ext cx="5058443" cy="58326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015" name="Документ" r:id="rId3" imgW="5940803" imgH="6669960" progId="Word.Document.12">
                  <p:embed/>
                </p:oleObj>
              </mc:Choice>
              <mc:Fallback>
                <p:oleObj name="Документ" r:id="rId3" imgW="5940803" imgH="6669960" progId="Word.Document.12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3528" y="476672"/>
                        <a:ext cx="5058443" cy="5832648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3175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724128" y="980728"/>
            <a:ext cx="3096344" cy="5472608"/>
          </a:xfrm>
        </p:spPr>
        <p:txBody>
          <a:bodyPr>
            <a:normAutofit fontScale="90000"/>
          </a:bodyPr>
          <a:lstStyle/>
          <a:p>
            <a:pPr algn="l"/>
            <a:r>
              <a:rPr lang="ru-RU" sz="3600" dirty="0" smtClean="0">
                <a:solidFill>
                  <a:srgbClr val="FF0000"/>
                </a:solidFill>
              </a:rPr>
              <a:t>АМО рефлексии «Мишень»</a:t>
            </a:r>
            <a:r>
              <a:rPr lang="ru-RU" sz="3600" b="1" dirty="0" smtClean="0">
                <a:solidFill>
                  <a:srgbClr val="FF0000"/>
                </a:solidFill>
              </a:rPr>
              <a:t/>
            </a:r>
            <a:br>
              <a:rPr lang="ru-RU" sz="3600" b="1" dirty="0" smtClean="0">
                <a:solidFill>
                  <a:srgbClr val="FF0000"/>
                </a:solidFill>
              </a:rPr>
            </a:br>
            <a:r>
              <a:rPr lang="ru-RU" sz="3600" dirty="0" smtClean="0"/>
              <a:t> </a:t>
            </a:r>
            <a:r>
              <a:rPr lang="ru-RU" sz="2200" b="1" dirty="0" smtClean="0">
                <a:solidFill>
                  <a:schemeClr val="tx2">
                    <a:lumMod val="75000"/>
                  </a:schemeClr>
                </a:solidFill>
              </a:rPr>
              <a:t>Цель: создать условия для рефлексивно-оценочных действий учащихся.</a:t>
            </a:r>
            <a:br>
              <a:rPr lang="ru-RU" sz="2200" b="1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ru-RU" sz="2200" b="1" dirty="0" smtClean="0">
                <a:solidFill>
                  <a:srgbClr val="FF0000"/>
                </a:solidFill>
              </a:rPr>
              <a:t>Организация: </a:t>
            </a:r>
            <a:r>
              <a:rPr lang="ru-RU" sz="2200" b="1" dirty="0" smtClean="0">
                <a:solidFill>
                  <a:schemeClr val="tx2">
                    <a:lumMod val="75000"/>
                  </a:schemeClr>
                </a:solidFill>
              </a:rPr>
              <a:t>Учитель предлагает заполнить лист самооценки работы на уроке - «выстрелить» в мишень (поставить точку на мишени).  Оценить по 5-бальной шкале собственную учебную деятельность на уроке, собственные достижения, своё эмоциональное самочувствие</a:t>
            </a:r>
            <a:r>
              <a:rPr lang="ru-RU" sz="2000" dirty="0" smtClean="0"/>
              <a:t>. </a:t>
            </a:r>
            <a:r>
              <a:rPr lang="ru-RU" sz="3200" dirty="0" smtClean="0"/>
              <a:t/>
            </a:r>
            <a:br>
              <a:rPr lang="ru-RU" sz="3200" dirty="0" smtClean="0"/>
            </a:br>
            <a:endParaRPr lang="ru-RU" sz="36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1000100" y="1928802"/>
            <a:ext cx="2857520" cy="71438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3000" b="1" i="1" dirty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АКТИВНЫЙ</a:t>
            </a: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2571736" y="1000108"/>
            <a:ext cx="3643338" cy="642942"/>
          </a:xfrm>
          <a:prstGeom prst="roundRect">
            <a:avLst/>
          </a:prstGeom>
          <a:solidFill>
            <a:srgbClr val="FFFF99"/>
          </a:solidFill>
          <a:ln>
            <a:solidFill>
              <a:srgbClr val="FFC00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3200" b="1" i="1" dirty="0">
                <a:solidFill>
                  <a:srgbClr val="CC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МЕТОД</a:t>
            </a: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643438" y="1928802"/>
            <a:ext cx="3500462" cy="71438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3000" b="1" i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ДЕЯТЕЛЬНОСТНЫЙ</a:t>
            </a: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214282" y="4357694"/>
            <a:ext cx="8715436" cy="785818"/>
          </a:xfrm>
          <a:prstGeom prst="roundRect">
            <a:avLst/>
          </a:prstGeom>
          <a:solidFill>
            <a:srgbClr val="FFCCFF">
              <a:alpha val="76863"/>
            </a:srgbClr>
          </a:solidFill>
          <a:ln>
            <a:solidFill>
              <a:srgbClr val="FF3399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3600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Применяют на различных этапах урока.</a:t>
            </a: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2786050" y="5572140"/>
            <a:ext cx="3643338" cy="785818"/>
          </a:xfrm>
          <a:prstGeom prst="roundRect">
            <a:avLst/>
          </a:prstGeom>
          <a:solidFill>
            <a:srgbClr val="FFFF99"/>
          </a:solidFill>
          <a:ln>
            <a:solidFill>
              <a:srgbClr val="FF990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3200" b="1" i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УСПЕХ</a:t>
            </a:r>
            <a:endParaRPr lang="ru-RU" sz="3200" b="1" i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285720" y="3071810"/>
            <a:ext cx="2500330" cy="714380"/>
          </a:xfrm>
          <a:prstGeom prst="roundRect">
            <a:avLst/>
          </a:prstGeom>
          <a:solidFill>
            <a:srgbClr val="66FF33">
              <a:alpha val="50196"/>
            </a:srgbClr>
          </a:solidFill>
          <a:ln>
            <a:solidFill>
              <a:srgbClr val="92D05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3000" b="1" i="1" dirty="0">
                <a:solidFill>
                  <a:srgbClr val="00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РАЗВИВАЕТ</a:t>
            </a: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2928926" y="3071810"/>
            <a:ext cx="3286148" cy="714380"/>
          </a:xfrm>
          <a:prstGeom prst="roundRect">
            <a:avLst/>
          </a:prstGeom>
          <a:solidFill>
            <a:srgbClr val="92D050">
              <a:alpha val="50196"/>
            </a:srgbClr>
          </a:solidFill>
          <a:ln>
            <a:solidFill>
              <a:srgbClr val="92D05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3000" b="1" i="1" dirty="0">
                <a:solidFill>
                  <a:srgbClr val="00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АКТИВИЗИРУЕТ</a:t>
            </a: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6357950" y="3071810"/>
            <a:ext cx="2286016" cy="714380"/>
          </a:xfrm>
          <a:prstGeom prst="roundRect">
            <a:avLst/>
          </a:prstGeom>
          <a:solidFill>
            <a:srgbClr val="92D050">
              <a:alpha val="50196"/>
            </a:srgbClr>
          </a:solidFill>
          <a:ln>
            <a:solidFill>
              <a:srgbClr val="92D05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3000" b="1" i="1" dirty="0">
                <a:solidFill>
                  <a:srgbClr val="00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УЧИТ</a:t>
            </a:r>
          </a:p>
        </p:txBody>
      </p:sp>
      <p:sp>
        <p:nvSpPr>
          <p:cNvPr id="16" name="Заголовок 1"/>
          <p:cNvSpPr txBox="1">
            <a:spLocks/>
          </p:cNvSpPr>
          <p:nvPr/>
        </p:nvSpPr>
        <p:spPr bwMode="auto">
          <a:xfrm>
            <a:off x="251235" y="390089"/>
            <a:ext cx="8712968" cy="10056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Aft>
                <a:spcPts val="0"/>
              </a:spcAft>
              <a:defRPr/>
            </a:pPr>
            <a:r>
              <a:rPr lang="ru-RU" sz="3600" b="1" i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Georgia" pitchFamily="18" charset="0"/>
                <a:ea typeface="Times New Roman"/>
                <a:cs typeface="Times New Roman"/>
              </a:rPr>
              <a:t>Метод  «</a:t>
            </a:r>
            <a:r>
              <a:rPr lang="ru-RU" sz="3600" b="1" i="1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Georgia" pitchFamily="18" charset="0"/>
                <a:ea typeface="Times New Roman"/>
                <a:cs typeface="Times New Roman"/>
              </a:rPr>
              <a:t>Синквейн</a:t>
            </a:r>
            <a:r>
              <a:rPr lang="ru-RU" sz="3600" b="1" i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Georgia" pitchFamily="18" charset="0"/>
                <a:ea typeface="Times New Roman"/>
                <a:cs typeface="Times New Roman"/>
              </a:rPr>
              <a:t>»</a:t>
            </a:r>
            <a:r>
              <a:rPr lang="ru-RU" sz="3600" b="1" i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Georgia" pitchFamily="18" charset="0"/>
                <a:ea typeface="Times New Roman"/>
                <a:cs typeface="Times New Roman"/>
              </a:rPr>
              <a:t/>
            </a:r>
            <a:br>
              <a:rPr lang="ru-RU" sz="3600" b="1" i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Georgia" pitchFamily="18" charset="0"/>
                <a:ea typeface="Times New Roman"/>
                <a:cs typeface="Times New Roman"/>
              </a:rPr>
            </a:br>
            <a:endParaRPr lang="ru-RU" sz="3600" b="1" i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Georgia" pitchFamily="18" charset="0"/>
            </a:endParaRP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600" b="1" i="1" dirty="0" smtClean="0">
                <a:solidFill>
                  <a:srgbClr val="C00000"/>
                </a:solidFill>
                <a:latin typeface="Georgia" pitchFamily="18" charset="0"/>
                <a:cs typeface="Times New Roman" pitchFamily="18" charset="0"/>
              </a:rPr>
              <a:t>Недостатки </a:t>
            </a:r>
            <a:r>
              <a:rPr lang="ru-RU" sz="3600" b="1" i="1" dirty="0" smtClean="0">
                <a:solidFill>
                  <a:srgbClr val="C00000"/>
                </a:solidFill>
                <a:latin typeface="Georgia" pitchFamily="18" charset="0"/>
                <a:cs typeface="Times New Roman" pitchFamily="18" charset="0"/>
              </a:rPr>
              <a:t>АМО:</a:t>
            </a:r>
            <a:br>
              <a:rPr lang="ru-RU" sz="3600" b="1" i="1" dirty="0" smtClean="0">
                <a:solidFill>
                  <a:srgbClr val="C00000"/>
                </a:solidFill>
                <a:latin typeface="Georgia" pitchFamily="18" charset="0"/>
                <a:cs typeface="Times New Roman" pitchFamily="18" charset="0"/>
              </a:rPr>
            </a:br>
            <a:endParaRPr lang="ru-RU" sz="3600" b="1" i="1" dirty="0" smtClean="0">
              <a:solidFill>
                <a:srgbClr val="C00000"/>
              </a:solidFill>
              <a:latin typeface="Georgia" pitchFamily="18" charset="0"/>
              <a:cs typeface="Times New Roman" pitchFamily="18" charset="0"/>
            </a:endParaRPr>
          </a:p>
        </p:txBody>
      </p:sp>
      <p:sp>
        <p:nvSpPr>
          <p:cNvPr id="15363" name="Содержимое 2"/>
          <p:cNvSpPr>
            <a:spLocks noGrp="1"/>
          </p:cNvSpPr>
          <p:nvPr>
            <p:ph idx="1"/>
          </p:nvPr>
        </p:nvSpPr>
        <p:spPr>
          <a:xfrm>
            <a:off x="428625" y="1143000"/>
            <a:ext cx="8175625" cy="4525963"/>
          </a:xfrm>
        </p:spPr>
        <p:txBody>
          <a:bodyPr>
            <a:normAutofit fontScale="92500" lnSpcReduction="20000"/>
          </a:bodyPr>
          <a:lstStyle/>
          <a:p>
            <a:pPr>
              <a:spcBef>
                <a:spcPts val="0"/>
              </a:spcBef>
            </a:pPr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Дети 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всегда могут </a:t>
            </a:r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совладать со своими эмоциями, </a:t>
            </a:r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следовательно, </a:t>
            </a:r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на уроках создаётся вполне допустимый рабочий шум при обсуждении проблем</a:t>
            </a:r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spcBef>
                <a:spcPts val="0"/>
              </a:spcBef>
            </a:pPr>
            <a:endParaRPr lang="ru-RU" sz="24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</a:pPr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Несмотря на выслушивание разных мнений, при выступлении может доминировать мнение одного, если выступающий психологически доминирует в группе</a:t>
            </a:r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spcBef>
                <a:spcPts val="0"/>
              </a:spcBef>
            </a:pPr>
            <a:endParaRPr lang="ru-RU" sz="24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</a:pPr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некоторых участников работа в команде с использованием активных методов - только способ ничего не делать.  </a:t>
            </a:r>
            <a:endParaRPr lang="ru-RU" sz="24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</a:pPr>
            <a:endParaRPr lang="ru-RU" sz="24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</a:pPr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Если преподаватель в должной мере не владеет методиками </a:t>
            </a:r>
            <a:r>
              <a:rPr lang="ru-RU" sz="24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интерактива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то процесс обучения может превратиться в обычную анархию.</a:t>
            </a:r>
            <a:b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24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20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7044" name="Picture 4" descr="http://www.vlg.rodgor.ru/art_images/160/12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88025" y="3560215"/>
            <a:ext cx="3592352" cy="2937745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5616624" cy="1143000"/>
          </a:xfrm>
        </p:spPr>
        <p:txBody>
          <a:bodyPr>
            <a:normAutofit/>
          </a:bodyPr>
          <a:lstStyle/>
          <a:p>
            <a:r>
              <a:rPr lang="ru-RU" sz="4000" i="1" dirty="0" smtClean="0">
                <a:solidFill>
                  <a:srgbClr val="0070C0"/>
                </a:solidFill>
              </a:rPr>
              <a:t>Подводя итоги…</a:t>
            </a:r>
            <a:endParaRPr lang="ru-RU" sz="4000" i="1" dirty="0">
              <a:solidFill>
                <a:srgbClr val="0070C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71600" y="2132856"/>
            <a:ext cx="5760640" cy="348498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800" dirty="0" smtClean="0"/>
              <a:t>   </a:t>
            </a:r>
            <a:r>
              <a:rPr lang="ru-RU" sz="2800" b="1" i="1" dirty="0" smtClean="0">
                <a:solidFill>
                  <a:srgbClr val="FF0000"/>
                </a:solidFill>
              </a:rPr>
              <a:t>Широкое внедрение АМО в школьный образовательный процесс  является стратегической задачей сегодняшнего дня.</a:t>
            </a:r>
            <a:endParaRPr lang="ru-RU" sz="2800" b="1" i="1" dirty="0">
              <a:solidFill>
                <a:srgbClr val="FF0000"/>
              </a:solidFill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395536" y="1988840"/>
            <a:ext cx="6264696" cy="2880320"/>
          </a:xfrm>
          <a:prstGeom prst="roundRect">
            <a:avLst/>
          </a:pr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1043608" y="620688"/>
            <a:ext cx="4320480" cy="1008112"/>
          </a:xfrm>
          <a:prstGeom prst="roundRect">
            <a:avLst/>
          </a:prstGeom>
          <a:noFill/>
          <a:ln w="635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 txBox="1">
            <a:spLocks/>
          </p:cNvSpPr>
          <p:nvPr/>
        </p:nvSpPr>
        <p:spPr bwMode="auto">
          <a:xfrm>
            <a:off x="539750" y="549275"/>
            <a:ext cx="8175625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 charset="0"/>
              <a:buNone/>
              <a:defRPr/>
            </a:pPr>
            <a:r>
              <a:rPr lang="ru-RU" sz="2800" b="1" dirty="0" smtClean="0">
                <a:solidFill>
                  <a:srgbClr val="0070C0"/>
                </a:solidFill>
                <a:latin typeface="Georgia" pitchFamily="18" charset="0"/>
                <a:cs typeface="Times New Roman" pitchFamily="18" charset="0"/>
              </a:rPr>
              <a:t>Мир </a:t>
            </a:r>
            <a:r>
              <a:rPr lang="ru-RU" sz="2800" b="1" dirty="0" smtClean="0">
                <a:solidFill>
                  <a:srgbClr val="FF0000"/>
                </a:solidFill>
                <a:latin typeface="Georgia" pitchFamily="18" charset="0"/>
                <a:cs typeface="Times New Roman" pitchFamily="18" charset="0"/>
              </a:rPr>
              <a:t>активных методов </a:t>
            </a:r>
            <a:r>
              <a:rPr lang="ru-RU" sz="2800" b="1" dirty="0" smtClean="0">
                <a:solidFill>
                  <a:srgbClr val="0070C0"/>
                </a:solidFill>
                <a:latin typeface="Georgia" pitchFamily="18" charset="0"/>
                <a:cs typeface="Times New Roman" pitchFamily="18" charset="0"/>
              </a:rPr>
              <a:t>обучения яркий, удивительный, многогранный. В нем комфортно чувствуют себя и учителя, и ученики. Войдите в этот мир и станьте его полноправным хозяином. Откройте для себя его тайны и возможности, научитесь управлять его мощным потенциалом, сделайте свою работу намного интереснее и эффективнее, а своих учеников благодарными, успешными и счастливыми.</a:t>
            </a:r>
          </a:p>
          <a:p>
            <a:pPr algn="just">
              <a:defRPr/>
            </a:pPr>
            <a:endParaRPr lang="ru-RU" sz="2000" b="1" dirty="0" smtClean="0">
              <a:solidFill>
                <a:srgbClr val="002060"/>
              </a:solidFill>
              <a:latin typeface="Georgia" pitchFamily="18" charset="0"/>
              <a:cs typeface="Times New Roman" pitchFamily="18" charset="0"/>
            </a:endParaRPr>
          </a:p>
          <a:p>
            <a:pPr>
              <a:defRPr/>
            </a:pPr>
            <a:endParaRPr lang="ru-RU" sz="20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500034" y="357166"/>
            <a:ext cx="8215370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Овал 3"/>
          <p:cNvSpPr/>
          <p:nvPr/>
        </p:nvSpPr>
        <p:spPr>
          <a:xfrm>
            <a:off x="4214810" y="1928802"/>
            <a:ext cx="4714908" cy="21431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/>
              <a:t>Низкая учебная мотивация</a:t>
            </a:r>
          </a:p>
          <a:p>
            <a:pPr algn="ctr"/>
            <a:r>
              <a:rPr lang="ru-RU" sz="2000" dirty="0" smtClean="0"/>
              <a:t>Нежелание учиться</a:t>
            </a:r>
            <a:endParaRPr lang="ru-RU" sz="200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86766" cy="1143000"/>
          </a:xfrm>
        </p:spPr>
        <p:txBody>
          <a:bodyPr>
            <a:normAutofit/>
          </a:bodyPr>
          <a:lstStyle/>
          <a:p>
            <a:r>
              <a:rPr lang="ru-RU" sz="4000" dirty="0" smtClean="0">
                <a:solidFill>
                  <a:schemeClr val="bg1"/>
                </a:solidFill>
              </a:rPr>
              <a:t>Проблема современной школы</a:t>
            </a:r>
            <a:endParaRPr lang="ru-RU" sz="4000" dirty="0">
              <a:solidFill>
                <a:schemeClr val="bg1"/>
              </a:solidFill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4786314" y="4857760"/>
            <a:ext cx="3786214" cy="134302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/>
              <a:t>Низкое качество обучения</a:t>
            </a:r>
            <a:endParaRPr lang="ru-RU" sz="2000" dirty="0"/>
          </a:p>
        </p:txBody>
      </p:sp>
      <p:sp>
        <p:nvSpPr>
          <p:cNvPr id="6" name="Стрелка вниз 5"/>
          <p:cNvSpPr/>
          <p:nvPr/>
        </p:nvSpPr>
        <p:spPr>
          <a:xfrm>
            <a:off x="6500826" y="4143380"/>
            <a:ext cx="331471" cy="64294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3" name="Picture 4" descr="C:\Documents and Settings\Администратор\Рабочий стол\b554104ec67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20" y="2143116"/>
            <a:ext cx="3714776" cy="4000528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143000"/>
          </a:xfrm>
        </p:spPr>
        <p:txBody>
          <a:bodyPr>
            <a:normAutofit/>
          </a:bodyPr>
          <a:lstStyle/>
          <a:p>
            <a:r>
              <a:rPr lang="ru-RU" sz="4000" dirty="0" smtClean="0"/>
              <a:t>Источники информации</a:t>
            </a:r>
            <a:endParaRPr lang="ru-RU" sz="4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27584" y="2276872"/>
            <a:ext cx="7488832" cy="3096344"/>
          </a:xfrm>
        </p:spPr>
        <p:txBody>
          <a:bodyPr>
            <a:normAutofit/>
          </a:bodyPr>
          <a:lstStyle/>
          <a:p>
            <a:r>
              <a:rPr lang="ru-RU" sz="2000" dirty="0" smtClean="0">
                <a:solidFill>
                  <a:srgbClr val="FF0000"/>
                </a:solidFill>
              </a:rPr>
              <a:t>http://Электронный курс образовательного портала "Мой университет»</a:t>
            </a:r>
            <a:r>
              <a:rPr lang="ru-RU" sz="2000" dirty="0" smtClean="0"/>
              <a:t> </a:t>
            </a:r>
            <a:r>
              <a:rPr lang="ru-RU" sz="2000" i="1" dirty="0" smtClean="0">
                <a:solidFill>
                  <a:srgbClr val="FF0000"/>
                </a:solidFill>
              </a:rPr>
              <a:t> «Активные методы обучения»</a:t>
            </a:r>
          </a:p>
          <a:p>
            <a:r>
              <a:rPr lang="ru-RU" sz="2000" u="sng" dirty="0" smtClean="0">
                <a:hlinkClick r:id="rId2"/>
              </a:rPr>
              <a:t>http://mou29-klgd.narod.ru/ob.htm</a:t>
            </a:r>
            <a:endParaRPr lang="ru-RU" sz="2000" u="sng" dirty="0" smtClean="0"/>
          </a:p>
          <a:p>
            <a:r>
              <a:rPr lang="ru-RU" sz="2000" u="sng" dirty="0" smtClean="0">
                <a:hlinkClick r:id="rId3"/>
              </a:rPr>
              <a:t>http://www.yartoys.ru/shop/show_cat.php?start=30&amp;catid=101&amp;option=bypriced</a:t>
            </a:r>
            <a:endParaRPr lang="ru-RU" sz="2000" dirty="0" smtClean="0"/>
          </a:p>
          <a:p>
            <a:r>
              <a:rPr lang="ru-RU" sz="2000" dirty="0" smtClean="0">
                <a:hlinkClick r:id="rId4"/>
              </a:rPr>
              <a:t>http://www.proshkolu.ru/user/Politova65/file/317858/</a:t>
            </a:r>
            <a:endParaRPr lang="ru-RU" sz="2000" dirty="0" smtClean="0"/>
          </a:p>
          <a:p>
            <a:r>
              <a:rPr lang="ru-RU" sz="2000" u="sng" dirty="0" smtClean="0">
                <a:hlinkClick r:id="rId5"/>
              </a:rPr>
              <a:t>http://www.your-mind.ru/category/training/uprazhneniya/dlya-zaversheniya-treninga/</a:t>
            </a:r>
            <a:endParaRPr lang="ru-RU" sz="2000" dirty="0" smtClean="0"/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467544" y="476672"/>
            <a:ext cx="8136904" cy="5760640"/>
          </a:xfrm>
          <a:prstGeom prst="roundRect">
            <a:avLst/>
          </a:prstGeom>
          <a:noFill/>
          <a:ln w="508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611560" y="620688"/>
            <a:ext cx="7920880" cy="864096"/>
          </a:xfrm>
          <a:prstGeom prst="roundRect">
            <a:avLst/>
          </a:prstGeom>
          <a:noFill/>
          <a:ln w="508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683568" y="1700808"/>
            <a:ext cx="7776864" cy="4248472"/>
          </a:xfrm>
          <a:prstGeom prst="roundRect">
            <a:avLst/>
          </a:pr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Скругленный прямоугольник 18"/>
          <p:cNvSpPr/>
          <p:nvPr/>
        </p:nvSpPr>
        <p:spPr>
          <a:xfrm>
            <a:off x="1000100" y="357166"/>
            <a:ext cx="7572428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29642" cy="1143000"/>
          </a:xfrm>
        </p:spPr>
        <p:txBody>
          <a:bodyPr>
            <a:normAutofit/>
          </a:bodyPr>
          <a:lstStyle/>
          <a:p>
            <a:r>
              <a:rPr lang="ru-RU" sz="4000" dirty="0" smtClean="0">
                <a:solidFill>
                  <a:schemeClr val="bg1"/>
                </a:solidFill>
              </a:rPr>
              <a:t>Изменение роли ученика</a:t>
            </a:r>
            <a:endParaRPr lang="ru-RU" sz="4000" dirty="0">
              <a:solidFill>
                <a:schemeClr val="bg1"/>
              </a:solidFill>
            </a:endParaRPr>
          </a:p>
        </p:txBody>
      </p:sp>
      <p:sp>
        <p:nvSpPr>
          <p:cNvPr id="5" name="Овал 4"/>
          <p:cNvSpPr/>
          <p:nvPr/>
        </p:nvSpPr>
        <p:spPr>
          <a:xfrm>
            <a:off x="4857752" y="2071678"/>
            <a:ext cx="3286148" cy="2928958"/>
          </a:xfrm>
          <a:prstGeom prst="ellipse">
            <a:avLst/>
          </a:prstGeom>
          <a:ln w="698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/>
              <a:t>Ученик – </a:t>
            </a:r>
            <a:r>
              <a:rPr lang="ru-RU" sz="2000" dirty="0"/>
              <a:t> </a:t>
            </a:r>
            <a:r>
              <a:rPr lang="ru-RU" sz="2000" dirty="0" smtClean="0"/>
              <a:t>активный участник образовательного процесса</a:t>
            </a:r>
            <a:endParaRPr lang="ru-RU" sz="2000" dirty="0"/>
          </a:p>
        </p:txBody>
      </p:sp>
      <p:sp>
        <p:nvSpPr>
          <p:cNvPr id="6" name="Овал 5"/>
          <p:cNvSpPr/>
          <p:nvPr/>
        </p:nvSpPr>
        <p:spPr>
          <a:xfrm>
            <a:off x="571472" y="2071678"/>
            <a:ext cx="3286148" cy="292895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800" dirty="0" smtClean="0"/>
          </a:p>
          <a:p>
            <a:pPr algn="ctr"/>
            <a:r>
              <a:rPr lang="ru-RU" sz="2000" dirty="0" smtClean="0"/>
              <a:t>Ученик – послушный исполнитель</a:t>
            </a:r>
            <a:endParaRPr lang="ru-RU" sz="2000" dirty="0"/>
          </a:p>
        </p:txBody>
      </p:sp>
      <p:sp>
        <p:nvSpPr>
          <p:cNvPr id="11" name="Стрелка вниз 10"/>
          <p:cNvSpPr/>
          <p:nvPr/>
        </p:nvSpPr>
        <p:spPr>
          <a:xfrm>
            <a:off x="6286512" y="5072074"/>
            <a:ext cx="357190" cy="57150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1071538" y="5643578"/>
            <a:ext cx="7215238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solidFill>
                  <a:schemeClr val="bg1"/>
                </a:solidFill>
              </a:rPr>
              <a:t>АМО (активные методы обучения)</a:t>
            </a:r>
            <a:endParaRPr lang="ru-RU" sz="3200" dirty="0">
              <a:solidFill>
                <a:schemeClr val="bg1"/>
              </a:solidFill>
            </a:endParaRP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 rot="5400000">
            <a:off x="357158" y="1928802"/>
            <a:ext cx="2643206" cy="2214578"/>
          </a:xfrm>
          <a:prstGeom prst="line">
            <a:avLst/>
          </a:prstGeom>
          <a:ln w="1270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rot="16200000" flipH="1">
            <a:off x="1178695" y="1821645"/>
            <a:ext cx="2428892" cy="2357454"/>
          </a:xfrm>
          <a:prstGeom prst="line">
            <a:avLst/>
          </a:prstGeom>
          <a:ln w="1270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Стрелка вправо 17"/>
          <p:cNvSpPr/>
          <p:nvPr/>
        </p:nvSpPr>
        <p:spPr>
          <a:xfrm>
            <a:off x="3857620" y="3500438"/>
            <a:ext cx="1000132" cy="2143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Text Box 1"/>
          <p:cNvSpPr txBox="1">
            <a:spLocks noChangeArrowheads="1"/>
          </p:cNvSpPr>
          <p:nvPr/>
        </p:nvSpPr>
        <p:spPr bwMode="auto">
          <a:xfrm>
            <a:off x="1837702" y="548680"/>
            <a:ext cx="6840538" cy="27794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buClrTx/>
              <a:buFontTx/>
              <a:buNone/>
            </a:pPr>
            <a:r>
              <a:rPr lang="ru-RU" altLang="ru-RU" sz="3200" b="1" dirty="0">
                <a:latin typeface="Times New Roman" panose="02020603050405020304" pitchFamily="18" charset="0"/>
              </a:rPr>
              <a:t>Активные методы обучения —</a:t>
            </a:r>
            <a:r>
              <a:rPr lang="ru-RU" altLang="ru-RU" sz="2800" dirty="0">
                <a:latin typeface="Times New Roman" panose="02020603050405020304" pitchFamily="18" charset="0"/>
              </a:rPr>
              <a:t> система методов, обеспечивающих активность и разнообразие мыслительной и практической деятельности учащихся в процессе усвоения учебного материала</a:t>
            </a:r>
            <a:r>
              <a:rPr lang="ru-RU" altLang="ru-RU" sz="2800" dirty="0">
                <a:latin typeface="Verdana" panose="020B0604030504040204" pitchFamily="34" charset="0"/>
              </a:rPr>
              <a:t/>
            </a:r>
            <a:br>
              <a:rPr lang="ru-RU" altLang="ru-RU" sz="2800" dirty="0">
                <a:latin typeface="Verdana" panose="020B0604030504040204" pitchFamily="34" charset="0"/>
              </a:rPr>
            </a:br>
            <a:r>
              <a:rPr lang="ru-RU" altLang="ru-RU" sz="2800" dirty="0">
                <a:latin typeface="Verdana" panose="020B0604030504040204" pitchFamily="34" charset="0"/>
              </a:rPr>
              <a:t/>
            </a:r>
            <a:br>
              <a:rPr lang="ru-RU" altLang="ru-RU" sz="2800" dirty="0">
                <a:latin typeface="Verdana" panose="020B0604030504040204" pitchFamily="34" charset="0"/>
              </a:rPr>
            </a:br>
            <a:endParaRPr lang="ru-RU" altLang="ru-RU" sz="2800" dirty="0">
              <a:latin typeface="Verdana" panose="020B0604030504040204" pitchFamily="34" charset="0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1700213"/>
            <a:ext cx="1368425" cy="3600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1799184" y="3861048"/>
            <a:ext cx="7344816" cy="24622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buFont typeface="Arial Unicode MS" pitchFamily="34" charset="-128"/>
              <a:buChar char="•"/>
            </a:pPr>
            <a:r>
              <a:rPr lang="ru-RU" altLang="ru-RU" dirty="0">
                <a:latin typeface="Times New Roman" panose="02020603050405020304" pitchFamily="18" charset="0"/>
              </a:rPr>
              <a:t>принудительная активизация мышления, когда обучаемый вынужден быть активным независимо от его желания;</a:t>
            </a:r>
          </a:p>
          <a:p>
            <a:pPr>
              <a:spcBef>
                <a:spcPts val="600"/>
              </a:spcBef>
              <a:buFont typeface="Arial Unicode MS" pitchFamily="34" charset="-128"/>
              <a:buChar char="•"/>
            </a:pPr>
            <a:r>
              <a:rPr lang="ru-RU" altLang="ru-RU" dirty="0">
                <a:latin typeface="Times New Roman" panose="02020603050405020304" pitchFamily="18" charset="0"/>
              </a:rPr>
              <a:t>достаточно длительное время вовлечения обучаемых в учебный процесс, поскольку их активность должна быть не кратковременной и эпизодической, а в значительной мере устойчивой и длительной (т.е. в течение всего занятия); </a:t>
            </a:r>
          </a:p>
          <a:p>
            <a:pPr>
              <a:spcBef>
                <a:spcPts val="600"/>
              </a:spcBef>
              <a:buFont typeface="Arial Unicode MS" pitchFamily="34" charset="-128"/>
              <a:buChar char="•"/>
            </a:pPr>
            <a:r>
              <a:rPr lang="ru-RU" altLang="ru-RU" dirty="0">
                <a:latin typeface="Times New Roman" panose="02020603050405020304" pitchFamily="18" charset="0"/>
              </a:rPr>
              <a:t>самостоятельная творческая выработка решений, повышенная степень мотивации и эмоциональности обучаемых. </a:t>
            </a:r>
            <a:endParaRPr lang="ru-RU" altLang="ru-RU" dirty="0">
              <a:latin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191131" y="3124069"/>
            <a:ext cx="646246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altLang="ru-RU" sz="20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Отличительные особенности активного обучения:</a:t>
            </a:r>
            <a:endParaRPr lang="ru-RU" altLang="ru-RU" sz="2000" b="1" dirty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0511043"/>
      </p:ext>
    </p:extLst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АМО строятся на:</a:t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ctr"/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</a:rPr>
              <a:t>использовании знаний и опыта обучающихся, </a:t>
            </a:r>
          </a:p>
          <a:p>
            <a:pPr algn="ctr"/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вовлечении в процесс всех органов чувств,</a:t>
            </a:r>
          </a:p>
          <a:p>
            <a:pPr algn="ctr"/>
            <a:r>
              <a:rPr lang="ru-RU" b="1" dirty="0" smtClean="0">
                <a:solidFill>
                  <a:schemeClr val="accent3">
                    <a:lumMod val="75000"/>
                  </a:schemeClr>
                </a:solidFill>
              </a:rPr>
              <a:t>групповой форме организации их работы, </a:t>
            </a:r>
          </a:p>
          <a:p>
            <a:pPr algn="ctr"/>
            <a:r>
              <a:rPr lang="ru-RU" b="1" dirty="0" err="1" smtClean="0">
                <a:solidFill>
                  <a:schemeClr val="accent4">
                    <a:lumMod val="75000"/>
                  </a:schemeClr>
                </a:solidFill>
              </a:rPr>
              <a:t>деятельностном</a:t>
            </a:r>
            <a:r>
              <a:rPr lang="ru-RU" b="1" dirty="0" smtClean="0">
                <a:solidFill>
                  <a:schemeClr val="accent4">
                    <a:lumMod val="75000"/>
                  </a:schemeClr>
                </a:solidFill>
              </a:rPr>
              <a:t> подходе к обучению, </a:t>
            </a:r>
          </a:p>
          <a:p>
            <a:pPr algn="ctr"/>
            <a:r>
              <a:rPr lang="ru-RU" b="1" dirty="0" smtClean="0">
                <a:solidFill>
                  <a:schemeClr val="bg2">
                    <a:lumMod val="25000"/>
                  </a:schemeClr>
                </a:solidFill>
              </a:rPr>
              <a:t>разнообразных коммуникациях, </a:t>
            </a:r>
          </a:p>
          <a:p>
            <a:pPr algn="ctr"/>
            <a:r>
              <a:rPr lang="ru-RU" b="1" dirty="0" smtClean="0">
                <a:solidFill>
                  <a:schemeClr val="accent4">
                    <a:lumMod val="75000"/>
                  </a:schemeClr>
                </a:solidFill>
              </a:rPr>
              <a:t>творческом характере обучения,</a:t>
            </a:r>
          </a:p>
          <a:p>
            <a:pPr algn="ctr"/>
            <a:r>
              <a:rPr lang="ru-RU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практической направленности, </a:t>
            </a:r>
          </a:p>
          <a:p>
            <a:pPr algn="ctr"/>
            <a:r>
              <a:rPr lang="ru-RU" b="1" dirty="0" smtClean="0">
                <a:solidFill>
                  <a:srgbClr val="0070C0"/>
                </a:solidFill>
              </a:rPr>
              <a:t>диалоге и </a:t>
            </a:r>
            <a:r>
              <a:rPr lang="ru-RU" b="1" dirty="0" err="1" smtClean="0">
                <a:solidFill>
                  <a:srgbClr val="0070C0"/>
                </a:solidFill>
              </a:rPr>
              <a:t>полилоге</a:t>
            </a:r>
            <a:r>
              <a:rPr lang="ru-RU" b="1" dirty="0" smtClean="0">
                <a:solidFill>
                  <a:srgbClr val="0070C0"/>
                </a:solidFill>
              </a:rPr>
              <a:t>, </a:t>
            </a:r>
          </a:p>
          <a:p>
            <a:pPr algn="ctr"/>
            <a:r>
              <a:rPr lang="ru-RU" b="1" dirty="0" smtClean="0">
                <a:solidFill>
                  <a:srgbClr val="C00000"/>
                </a:solidFill>
              </a:rPr>
              <a:t>интерактивности, </a:t>
            </a:r>
          </a:p>
          <a:p>
            <a:pPr algn="ctr"/>
            <a:r>
              <a:rPr lang="ru-RU" b="1" dirty="0" smtClean="0">
                <a:solidFill>
                  <a:schemeClr val="accent3">
                    <a:lumMod val="75000"/>
                  </a:schemeClr>
                </a:solidFill>
              </a:rPr>
              <a:t>игровом действе,</a:t>
            </a:r>
          </a:p>
          <a:p>
            <a:pPr algn="ctr"/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рефлексии,</a:t>
            </a:r>
          </a:p>
          <a:p>
            <a:pPr algn="ctr"/>
            <a:r>
              <a:rPr lang="ru-RU" b="1" dirty="0" smtClean="0">
                <a:solidFill>
                  <a:srgbClr val="FF0000"/>
                </a:solidFill>
              </a:rPr>
              <a:t>движении.</a:t>
            </a:r>
          </a:p>
          <a:p>
            <a:endParaRPr lang="ru-RU" dirty="0"/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dirty="0"/>
              <a:t>Эффекты АМО 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ru-RU" dirty="0" smtClean="0"/>
              <a:t>      Человек запоминает:</a:t>
            </a:r>
          </a:p>
          <a:p>
            <a:r>
              <a:rPr lang="ru-RU" dirty="0" smtClean="0"/>
              <a:t> </a:t>
            </a:r>
            <a:r>
              <a:rPr lang="ru-RU" dirty="0"/>
              <a:t>только </a:t>
            </a:r>
            <a:r>
              <a:rPr lang="ru-RU" dirty="0" smtClean="0"/>
              <a:t>10% того</a:t>
            </a:r>
            <a:r>
              <a:rPr lang="ru-RU" dirty="0"/>
              <a:t>, что он читает</a:t>
            </a:r>
            <a:r>
              <a:rPr lang="ru-RU" dirty="0" smtClean="0"/>
              <a:t>,</a:t>
            </a:r>
          </a:p>
          <a:p>
            <a:r>
              <a:rPr lang="ru-RU" dirty="0" smtClean="0"/>
              <a:t> </a:t>
            </a:r>
            <a:r>
              <a:rPr lang="ru-RU" dirty="0"/>
              <a:t>20% того, что слышит, </a:t>
            </a:r>
            <a:endParaRPr lang="ru-RU" dirty="0" smtClean="0"/>
          </a:p>
          <a:p>
            <a:r>
              <a:rPr lang="ru-RU" dirty="0" smtClean="0"/>
              <a:t>30</a:t>
            </a:r>
            <a:r>
              <a:rPr lang="ru-RU" dirty="0"/>
              <a:t>% того, что видит; </a:t>
            </a:r>
            <a:endParaRPr lang="ru-RU" dirty="0" smtClean="0"/>
          </a:p>
          <a:p>
            <a:r>
              <a:rPr lang="ru-RU" dirty="0" smtClean="0"/>
              <a:t>50-70</a:t>
            </a:r>
            <a:r>
              <a:rPr lang="ru-RU" dirty="0"/>
              <a:t>% запоминается при участии в групповых дискуссиях, </a:t>
            </a:r>
            <a:endParaRPr lang="ru-RU" dirty="0" smtClean="0"/>
          </a:p>
          <a:p>
            <a:r>
              <a:rPr lang="ru-RU" dirty="0" smtClean="0"/>
              <a:t>80</a:t>
            </a:r>
            <a:r>
              <a:rPr lang="ru-RU" dirty="0"/>
              <a:t>% - при самостоятельном обнаружении и формулировании </a:t>
            </a:r>
            <a:r>
              <a:rPr lang="ru-RU" dirty="0" smtClean="0"/>
              <a:t>проблем. </a:t>
            </a:r>
          </a:p>
          <a:p>
            <a:r>
              <a:rPr lang="ru-RU" b="1" dirty="0" smtClean="0">
                <a:solidFill>
                  <a:srgbClr val="FF0000"/>
                </a:solidFill>
              </a:rPr>
              <a:t>И лишь </a:t>
            </a:r>
            <a:r>
              <a:rPr lang="ru-RU" b="1" dirty="0">
                <a:solidFill>
                  <a:srgbClr val="FF0000"/>
                </a:solidFill>
              </a:rPr>
              <a:t>когда обучающийся непосредственно участвует в реальной деятельности, в самостоятельной постановке проблем, выработке и принятии решения, формулировке выводов и прогнозов, он запоминает и усваивает материал </a:t>
            </a:r>
            <a:r>
              <a:rPr lang="ru-RU" b="1" dirty="0" smtClean="0">
                <a:solidFill>
                  <a:srgbClr val="FF0000"/>
                </a:solidFill>
              </a:rPr>
              <a:t>      на 90%.  </a:t>
            </a:r>
          </a:p>
          <a:p>
            <a:endParaRPr lang="ru-RU" dirty="0"/>
          </a:p>
        </p:txBody>
      </p:sp>
      <p:pic>
        <p:nvPicPr>
          <p:cNvPr id="4" name="Picture 3" descr="E:\презентации РР шаблоны\картинки для презентаций\5220-original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29388" y="500042"/>
            <a:ext cx="2329454" cy="2476496"/>
          </a:xfrm>
          <a:prstGeom prst="rect">
            <a:avLst/>
          </a:prstGeom>
          <a:noFill/>
        </p:spPr>
      </p:pic>
      <p:sp>
        <p:nvSpPr>
          <p:cNvPr id="5" name="Скругленный прямоугольник 4"/>
          <p:cNvSpPr/>
          <p:nvPr/>
        </p:nvSpPr>
        <p:spPr>
          <a:xfrm>
            <a:off x="214282" y="214290"/>
            <a:ext cx="8715436" cy="6429420"/>
          </a:xfrm>
          <a:prstGeom prst="roundRect">
            <a:avLst/>
          </a:prstGeom>
          <a:noFill/>
          <a:ln w="4445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Заголовок 1"/>
          <p:cNvSpPr>
            <a:spLocks noGrp="1"/>
          </p:cNvSpPr>
          <p:nvPr>
            <p:ph type="title"/>
          </p:nvPr>
        </p:nvSpPr>
        <p:spPr>
          <a:xfrm>
            <a:off x="468313" y="188913"/>
            <a:ext cx="8229600" cy="1143000"/>
          </a:xfrm>
        </p:spPr>
        <p:txBody>
          <a:bodyPr/>
          <a:lstStyle/>
          <a:p>
            <a:r>
              <a:rPr lang="ru-RU" sz="3600" b="1" i="1" smtClean="0">
                <a:solidFill>
                  <a:srgbClr val="C00000"/>
                </a:solidFill>
                <a:latin typeface="Georgia" pitchFamily="18" charset="0"/>
                <a:cs typeface="Times New Roman" pitchFamily="18" charset="0"/>
              </a:rPr>
              <a:t>Эффекты АМО</a:t>
            </a:r>
          </a:p>
        </p:txBody>
      </p:sp>
      <p:sp>
        <p:nvSpPr>
          <p:cNvPr id="14339" name="Содержимое 2"/>
          <p:cNvSpPr>
            <a:spLocks noGrp="1"/>
          </p:cNvSpPr>
          <p:nvPr>
            <p:ph idx="1"/>
          </p:nvPr>
        </p:nvSpPr>
        <p:spPr>
          <a:xfrm>
            <a:off x="468313" y="1125538"/>
            <a:ext cx="8383587" cy="4525962"/>
          </a:xfrm>
        </p:spPr>
        <p:txBody>
          <a:bodyPr/>
          <a:lstStyle/>
          <a:p>
            <a:pPr algn="just"/>
            <a:r>
              <a:rPr lang="ru-RU" sz="2000" b="1" smtClean="0">
                <a:solidFill>
                  <a:srgbClr val="002060"/>
                </a:solidFill>
                <a:latin typeface="Georgia" pitchFamily="18" charset="0"/>
                <a:cs typeface="Times New Roman" pitchFamily="18" charset="0"/>
              </a:rPr>
              <a:t>АМО формируют положительную учебную мотивацию;</a:t>
            </a:r>
          </a:p>
          <a:p>
            <a:pPr algn="just"/>
            <a:r>
              <a:rPr lang="ru-RU" sz="2000" b="1" smtClean="0">
                <a:solidFill>
                  <a:srgbClr val="002060"/>
                </a:solidFill>
                <a:latin typeface="Georgia" pitchFamily="18" charset="0"/>
                <a:cs typeface="Times New Roman" pitchFamily="18" charset="0"/>
              </a:rPr>
              <a:t>повышают познавательную активность обучающихся;</a:t>
            </a:r>
          </a:p>
          <a:p>
            <a:pPr algn="just"/>
            <a:r>
              <a:rPr lang="ru-RU" sz="2000" b="1" smtClean="0">
                <a:solidFill>
                  <a:srgbClr val="002060"/>
                </a:solidFill>
                <a:latin typeface="Georgia" pitchFamily="18" charset="0"/>
                <a:cs typeface="Times New Roman" pitchFamily="18" charset="0"/>
              </a:rPr>
              <a:t>активно вовлекают всех школьников в образовательный процесс;</a:t>
            </a:r>
          </a:p>
          <a:p>
            <a:pPr algn="just"/>
            <a:r>
              <a:rPr lang="ru-RU" sz="2000" b="1" smtClean="0">
                <a:solidFill>
                  <a:srgbClr val="002060"/>
                </a:solidFill>
                <a:latin typeface="Georgia" pitchFamily="18" charset="0"/>
                <a:cs typeface="Times New Roman" pitchFamily="18" charset="0"/>
              </a:rPr>
              <a:t>стимулируют самостоятельную деятельность;</a:t>
            </a:r>
          </a:p>
          <a:p>
            <a:pPr algn="just"/>
            <a:r>
              <a:rPr lang="ru-RU" sz="2000" b="1" smtClean="0">
                <a:solidFill>
                  <a:srgbClr val="002060"/>
                </a:solidFill>
                <a:latin typeface="Georgia" pitchFamily="18" charset="0"/>
                <a:cs typeface="Times New Roman" pitchFamily="18" charset="0"/>
              </a:rPr>
              <a:t>помогают эффективно усваивать большой объем учебной информации;</a:t>
            </a:r>
          </a:p>
          <a:p>
            <a:pPr algn="just"/>
            <a:r>
              <a:rPr lang="ru-RU" sz="2000" b="1" smtClean="0">
                <a:solidFill>
                  <a:srgbClr val="002060"/>
                </a:solidFill>
                <a:latin typeface="Georgia" pitchFamily="18" charset="0"/>
                <a:cs typeface="Times New Roman" pitchFamily="18" charset="0"/>
              </a:rPr>
              <a:t>развивают творческие способности, нестандартность мышления, коммуникативно-эмоциональную сферу обучающегося;</a:t>
            </a:r>
          </a:p>
          <a:p>
            <a:pPr algn="just"/>
            <a:r>
              <a:rPr lang="ru-RU" sz="2000" b="1" smtClean="0">
                <a:solidFill>
                  <a:srgbClr val="002060"/>
                </a:solidFill>
                <a:latin typeface="Georgia" pitchFamily="18" charset="0"/>
                <a:cs typeface="Times New Roman" pitchFamily="18" charset="0"/>
              </a:rPr>
              <a:t>раскрывают личностно-индивидуальные возможности каждого обучающегося и определяют условия для их проявления и развития.</a:t>
            </a:r>
          </a:p>
          <a:p>
            <a:pPr algn="just"/>
            <a:endParaRPr lang="ru-RU" sz="2000" b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179655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2"/>
          <a:srcRect l="30630" t="15547" r="16241" b="14563"/>
          <a:stretch/>
        </p:blipFill>
        <p:spPr>
          <a:xfrm>
            <a:off x="-1" y="0"/>
            <a:ext cx="9231925" cy="68277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223259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1061</TotalTime>
  <Words>2651</Words>
  <Application>Microsoft Office PowerPoint</Application>
  <PresentationFormat>Экран (4:3)</PresentationFormat>
  <Paragraphs>229</Paragraphs>
  <Slides>30</Slides>
  <Notes>1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30</vt:i4>
      </vt:variant>
    </vt:vector>
  </HeadingPairs>
  <TitlesOfParts>
    <vt:vector size="38" baseType="lpstr">
      <vt:lpstr>Arial</vt:lpstr>
      <vt:lpstr>Arial Unicode MS</vt:lpstr>
      <vt:lpstr>Calibri</vt:lpstr>
      <vt:lpstr>Georgia</vt:lpstr>
      <vt:lpstr>Times New Roman</vt:lpstr>
      <vt:lpstr>Verdana</vt:lpstr>
      <vt:lpstr>Тема Office</vt:lpstr>
      <vt:lpstr>Документ</vt:lpstr>
      <vt:lpstr>АКТИВНЫЕ МЕТОДЫ ОБУЧЕНИЯ</vt:lpstr>
      <vt:lpstr>Универсальные  навыки –  требования, предъявляемые жизнью</vt:lpstr>
      <vt:lpstr>Проблема современной школы</vt:lpstr>
      <vt:lpstr>Изменение роли ученика</vt:lpstr>
      <vt:lpstr>Презентация PowerPoint</vt:lpstr>
      <vt:lpstr>АМО строятся на: </vt:lpstr>
      <vt:lpstr>Эффекты АМО </vt:lpstr>
      <vt:lpstr>Эффекты АМО</vt:lpstr>
      <vt:lpstr>Презентация PowerPoint</vt:lpstr>
      <vt:lpstr>Изменение роли учителя</vt:lpstr>
      <vt:lpstr>Технология модерации</vt:lpstr>
      <vt:lpstr>Moderare – в переводе с латинского – приводить в равновесие, управлять, регулировать.  Что даёт технология модерации?</vt:lpstr>
      <vt:lpstr>Каждому этапу урока – свои АМ</vt:lpstr>
      <vt:lpstr>АМ  на начало образовательного мероприятия</vt:lpstr>
      <vt:lpstr>Презентация PowerPoint</vt:lpstr>
      <vt:lpstr>АМО начала урока «Групповое гудение»</vt:lpstr>
      <vt:lpstr>АМ выяснения целей, ожиданий и опасений </vt:lpstr>
      <vt:lpstr>Презентация PowerPoint</vt:lpstr>
      <vt:lpstr>АМ презентации  учебного материала</vt:lpstr>
      <vt:lpstr>Презентация PowerPoint</vt:lpstr>
      <vt:lpstr>Презентация PowerPoint</vt:lpstr>
      <vt:lpstr>Презентация PowerPoint</vt:lpstr>
      <vt:lpstr>Презентация PowerPoint</vt:lpstr>
      <vt:lpstr>АМ рефлексии “Мозаика из слов”</vt:lpstr>
      <vt:lpstr>АМО рефлексии «Мишень»  Цель: создать условия для рефлексивно-оценочных действий учащихся. Организация: Учитель предлагает заполнить лист самооценки работы на уроке - «выстрелить» в мишень (поставить точку на мишени).  Оценить по 5-бальной шкале собственную учебную деятельность на уроке, собственные достижения, своё эмоциональное самочувствие.  </vt:lpstr>
      <vt:lpstr>Презентация PowerPoint</vt:lpstr>
      <vt:lpstr>Недостатки АМО: </vt:lpstr>
      <vt:lpstr>Подводя итоги…</vt:lpstr>
      <vt:lpstr>Презентация PowerPoint</vt:lpstr>
      <vt:lpstr>Источники информации</vt:lpstr>
    </vt:vector>
  </TitlesOfParts>
  <Company>Home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Nataly</cp:lastModifiedBy>
  <cp:revision>240</cp:revision>
  <dcterms:created xsi:type="dcterms:W3CDTF">2011-03-23T10:03:54Z</dcterms:created>
  <dcterms:modified xsi:type="dcterms:W3CDTF">2018-03-26T16:55:01Z</dcterms:modified>
</cp:coreProperties>
</file>