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09" r:id="rId3"/>
    <p:sldId id="288" r:id="rId4"/>
    <p:sldId id="284" r:id="rId5"/>
    <p:sldId id="330" r:id="rId6"/>
    <p:sldId id="313" r:id="rId7"/>
    <p:sldId id="257" r:id="rId8"/>
    <p:sldId id="332" r:id="rId9"/>
    <p:sldId id="333" r:id="rId10"/>
    <p:sldId id="285" r:id="rId11"/>
    <p:sldId id="268" r:id="rId12"/>
    <p:sldId id="286" r:id="rId13"/>
    <p:sldId id="296" r:id="rId14"/>
    <p:sldId id="315" r:id="rId15"/>
    <p:sldId id="326" r:id="rId16"/>
    <p:sldId id="306" r:id="rId17"/>
    <p:sldId id="317" r:id="rId18"/>
    <p:sldId id="318" r:id="rId19"/>
    <p:sldId id="319" r:id="rId20"/>
    <p:sldId id="334" r:id="rId21"/>
    <p:sldId id="335" r:id="rId22"/>
    <p:sldId id="328" r:id="rId23"/>
    <p:sldId id="329" r:id="rId24"/>
    <p:sldId id="276" r:id="rId25"/>
    <p:sldId id="304" r:id="rId26"/>
    <p:sldId id="320" r:id="rId27"/>
    <p:sldId id="322" r:id="rId28"/>
    <p:sldId id="324" r:id="rId29"/>
    <p:sldId id="323" r:id="rId30"/>
    <p:sldId id="311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6B7"/>
    <a:srgbClr val="A98A3D"/>
    <a:srgbClr val="CFED5F"/>
    <a:srgbClr val="C2F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363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04FD5-B72C-4EFC-8773-58A196CDE1C0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18EC1-FCF5-41F2-935C-AAD24FDCE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693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795C6B-77F9-44D9-BB7A-EE51AF0746C5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5451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063A-0BC0-4C05-9EF3-2973946DBCA1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4229-0E98-42B2-BEE0-C9ADB7954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063A-0BC0-4C05-9EF3-2973946DBCA1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4229-0E98-42B2-BEE0-C9ADB7954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063A-0BC0-4C05-9EF3-2973946DBCA1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4229-0E98-42B2-BEE0-C9ADB7954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063A-0BC0-4C05-9EF3-2973946DBCA1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4229-0E98-42B2-BEE0-C9ADB7954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063A-0BC0-4C05-9EF3-2973946DBCA1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4229-0E98-42B2-BEE0-C9ADB7954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063A-0BC0-4C05-9EF3-2973946DBCA1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4229-0E98-42B2-BEE0-C9ADB7954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063A-0BC0-4C05-9EF3-2973946DBCA1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4229-0E98-42B2-BEE0-C9ADB7954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063A-0BC0-4C05-9EF3-2973946DBCA1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4229-0E98-42B2-BEE0-C9ADB7954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063A-0BC0-4C05-9EF3-2973946DBCA1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4229-0E98-42B2-BEE0-C9ADB7954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063A-0BC0-4C05-9EF3-2973946DBCA1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4229-0E98-42B2-BEE0-C9ADB7954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063A-0BC0-4C05-9EF3-2973946DBCA1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4229-0E98-42B2-BEE0-C9ADB7954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F063A-0BC0-4C05-9EF3-2973946DBCA1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C4229-0E98-42B2-BEE0-C9ADB7954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rtoys.ru/shop/show_cat.php?start=30&amp;catid=101&amp;option=bypriced" TargetMode="External"/><Relationship Id="rId2" Type="http://schemas.openxmlformats.org/officeDocument/2006/relationships/hyperlink" Target="http://mou29-klgd.narod.ru/ob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r-mind.ru/category/training/uprazhneniya/dlya-zaversheniya-treninga/" TargetMode="External"/><Relationship Id="rId4" Type="http://schemas.openxmlformats.org/officeDocument/2006/relationships/hyperlink" Target="http://www.proshkolu.ru/user/Politova65/file/317858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57158" y="870413"/>
            <a:ext cx="8286808" cy="28764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470025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АКТИВНЫЕ МЕТОДЫ </a:t>
            </a:r>
            <a:r>
              <a:rPr lang="ru-RU" b="1" i="1" dirty="0" smtClean="0">
                <a:solidFill>
                  <a:schemeClr val="bg1"/>
                </a:solidFill>
              </a:rPr>
              <a:t>ОБУЧЕНИЯ</a:t>
            </a:r>
            <a:endParaRPr lang="ru-RU" b="1" i="1" dirty="0">
              <a:solidFill>
                <a:schemeClr val="bg1"/>
              </a:solidFill>
            </a:endParaRPr>
          </a:p>
        </p:txBody>
      </p:sp>
      <p:pic>
        <p:nvPicPr>
          <p:cNvPr id="4" name="Picture 5" descr="C:\Documents and Settings\Администратор\Рабочий стол\picture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786190"/>
            <a:ext cx="2571768" cy="2779821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142844" y="285728"/>
            <a:ext cx="8715436" cy="6286544"/>
          </a:xfrm>
          <a:prstGeom prst="roundRect">
            <a:avLst/>
          </a:prstGeom>
          <a:noFill/>
          <a:ln w="603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1000100" y="357166"/>
            <a:ext cx="757242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Изменение роли учителя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857752" y="2071678"/>
            <a:ext cx="3286148" cy="2928958"/>
          </a:xfrm>
          <a:prstGeom prst="ellipse">
            <a:avLst/>
          </a:prstGeom>
          <a:ln w="698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Модератор, консультант, наставник, старший партнер</a:t>
            </a:r>
            <a:endParaRPr lang="ru-RU" sz="2000" dirty="0"/>
          </a:p>
        </p:txBody>
      </p:sp>
      <p:sp>
        <p:nvSpPr>
          <p:cNvPr id="6" name="Овал 5"/>
          <p:cNvSpPr/>
          <p:nvPr/>
        </p:nvSpPr>
        <p:spPr>
          <a:xfrm>
            <a:off x="571472" y="2071678"/>
            <a:ext cx="3286148" cy="29289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«контролирующий орган» 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6286512" y="5072074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43042" y="5643578"/>
            <a:ext cx="585791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Технология </a:t>
            </a:r>
            <a:r>
              <a:rPr lang="ru-RU" sz="3200" dirty="0" err="1" smtClean="0">
                <a:solidFill>
                  <a:schemeClr val="bg1"/>
                </a:solidFill>
              </a:rPr>
              <a:t>модерации</a:t>
            </a:r>
            <a:endParaRPr lang="ru-RU" sz="3200" dirty="0">
              <a:solidFill>
                <a:schemeClr val="bg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181222" y="2059138"/>
            <a:ext cx="2643206" cy="2214578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1295921" y="1952551"/>
            <a:ext cx="2428892" cy="2357454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трелка вправо 17"/>
          <p:cNvSpPr/>
          <p:nvPr/>
        </p:nvSpPr>
        <p:spPr>
          <a:xfrm>
            <a:off x="3857620" y="3500438"/>
            <a:ext cx="100013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Технология </a:t>
            </a:r>
            <a:r>
              <a:rPr lang="ru-RU" sz="4000" dirty="0" err="1" smtClean="0"/>
              <a:t>модерации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как </a:t>
            </a:r>
            <a:r>
              <a:rPr lang="ru-RU" b="1" dirty="0">
                <a:solidFill>
                  <a:srgbClr val="7030A0"/>
                </a:solidFill>
              </a:rPr>
              <a:t>образовательная технология </a:t>
            </a:r>
            <a:r>
              <a:rPr lang="ru-RU" b="1" dirty="0" err="1">
                <a:solidFill>
                  <a:srgbClr val="7030A0"/>
                </a:solidFill>
              </a:rPr>
              <a:t>модерация</a:t>
            </a:r>
            <a:r>
              <a:rPr lang="ru-RU" b="1" dirty="0">
                <a:solidFill>
                  <a:srgbClr val="7030A0"/>
                </a:solidFill>
              </a:rPr>
              <a:t> была впервые разработана в 60-е - 70-е годы прошлого века в Германии. Первая известная публикация по этой теме также принадлежит перу немецких специалистов - «Идеи </a:t>
            </a:r>
            <a:r>
              <a:rPr lang="ru-RU" b="1" dirty="0" err="1">
                <a:solidFill>
                  <a:srgbClr val="7030A0"/>
                </a:solidFill>
              </a:rPr>
              <a:t>модерации</a:t>
            </a:r>
            <a:r>
              <a:rPr lang="ru-RU" b="1" dirty="0">
                <a:solidFill>
                  <a:srgbClr val="7030A0"/>
                </a:solidFill>
              </a:rPr>
              <a:t>» (K. </a:t>
            </a:r>
            <a:r>
              <a:rPr lang="ru-RU" b="1" dirty="0" err="1">
                <a:solidFill>
                  <a:srgbClr val="7030A0"/>
                </a:solidFill>
              </a:rPr>
              <a:t>Klebert</a:t>
            </a:r>
            <a:r>
              <a:rPr lang="ru-RU" b="1" dirty="0">
                <a:solidFill>
                  <a:srgbClr val="7030A0"/>
                </a:solidFill>
              </a:rPr>
              <a:t>, E. </a:t>
            </a:r>
            <a:r>
              <a:rPr lang="ru-RU" b="1" dirty="0" err="1">
                <a:solidFill>
                  <a:srgbClr val="7030A0"/>
                </a:solidFill>
              </a:rPr>
              <a:t>Schreder</a:t>
            </a:r>
            <a:r>
              <a:rPr lang="ru-RU" b="1" dirty="0">
                <a:solidFill>
                  <a:srgbClr val="7030A0"/>
                </a:solidFill>
              </a:rPr>
              <a:t>, W. </a:t>
            </a:r>
            <a:r>
              <a:rPr lang="ru-RU" b="1" dirty="0" err="1">
                <a:solidFill>
                  <a:srgbClr val="7030A0"/>
                </a:solidFill>
              </a:rPr>
              <a:t>Straub</a:t>
            </a:r>
            <a:r>
              <a:rPr lang="ru-RU" b="1" dirty="0">
                <a:solidFill>
                  <a:srgbClr val="7030A0"/>
                </a:solidFill>
              </a:rPr>
              <a:t>). </a:t>
            </a:r>
          </a:p>
          <a:p>
            <a:r>
              <a:rPr lang="ru-RU" b="1" dirty="0">
                <a:solidFill>
                  <a:srgbClr val="00B050"/>
                </a:solidFill>
              </a:rPr>
              <a:t>о</a:t>
            </a:r>
            <a:r>
              <a:rPr lang="ru-RU" b="1" dirty="0" smtClean="0">
                <a:solidFill>
                  <a:srgbClr val="00B050"/>
                </a:solidFill>
              </a:rPr>
              <a:t>снована   на педагогических, психологических </a:t>
            </a:r>
            <a:r>
              <a:rPr lang="ru-RU" b="1" dirty="0">
                <a:solidFill>
                  <a:srgbClr val="00B050"/>
                </a:solidFill>
              </a:rPr>
              <a:t>и </a:t>
            </a:r>
            <a:r>
              <a:rPr lang="ru-RU" b="1" dirty="0" smtClean="0">
                <a:solidFill>
                  <a:srgbClr val="00B050"/>
                </a:solidFill>
              </a:rPr>
              <a:t>социологических аспектах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направлена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на активное заинтересованное участие всех обучающихся в образовательном процессе, обеспечение комфортности на уроке каждого ученика, на формирование нацеленности обучающихся на достижение результатов. 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285728"/>
            <a:ext cx="8358246" cy="6143668"/>
          </a:xfrm>
          <a:prstGeom prst="roundRect">
            <a:avLst/>
          </a:prstGeom>
          <a:noFill/>
          <a:ln w="539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413" y="664096"/>
            <a:ext cx="8229600" cy="936104"/>
          </a:xfrm>
        </p:spPr>
        <p:txBody>
          <a:bodyPr>
            <a:normAutofit/>
          </a:bodyPr>
          <a:lstStyle/>
          <a:p>
            <a:r>
              <a:rPr lang="ru-RU" sz="1600" b="1" dirty="0" err="1" smtClean="0">
                <a:solidFill>
                  <a:srgbClr val="FF0000"/>
                </a:solidFill>
              </a:rPr>
              <a:t>Moderare</a:t>
            </a:r>
            <a:r>
              <a:rPr lang="ru-RU" sz="1600" b="1" dirty="0" smtClean="0">
                <a:solidFill>
                  <a:srgbClr val="FF0000"/>
                </a:solidFill>
              </a:rPr>
              <a:t> </a:t>
            </a:r>
            <a:r>
              <a:rPr lang="ru-RU" sz="1600" b="1" dirty="0">
                <a:solidFill>
                  <a:srgbClr val="FF0000"/>
                </a:solidFill>
              </a:rPr>
              <a:t>– в переводе с латинского – приводить в равновесие, управлять, регулировать. </a:t>
            </a:r>
            <a:br>
              <a:rPr lang="ru-RU" sz="1600" b="1" dirty="0">
                <a:solidFill>
                  <a:srgbClr val="FF0000"/>
                </a:solidFill>
              </a:rPr>
            </a:br>
            <a:r>
              <a:rPr lang="ru-RU" sz="3200" b="1" dirty="0" smtClean="0"/>
              <a:t>Ч</a:t>
            </a:r>
            <a:r>
              <a:rPr lang="ru-RU" sz="3200" dirty="0" smtClean="0"/>
              <a:t>то </a:t>
            </a:r>
            <a:r>
              <a:rPr lang="ru-RU" sz="3200" dirty="0" smtClean="0"/>
              <a:t>даёт технология </a:t>
            </a:r>
            <a:r>
              <a:rPr lang="ru-RU" sz="3200" dirty="0" err="1" smtClean="0"/>
              <a:t>модерации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эффективное </a:t>
            </a:r>
            <a:r>
              <a:rPr lang="ru-RU" b="1" dirty="0">
                <a:solidFill>
                  <a:srgbClr val="00B050"/>
                </a:solidFill>
              </a:rPr>
              <a:t>управление классом в процессе урока, </a:t>
            </a:r>
            <a:endParaRPr lang="ru-RU" b="1" dirty="0" smtClean="0">
              <a:solidFill>
                <a:srgbClr val="00B050"/>
              </a:solidFill>
            </a:endParaRP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максимально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полное вовлечение всех учеников в образовательный процесс, 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поддержание </a:t>
            </a:r>
            <a:r>
              <a:rPr lang="ru-RU" b="1" dirty="0">
                <a:solidFill>
                  <a:srgbClr val="C00000"/>
                </a:solidFill>
              </a:rPr>
              <a:t>высокой познавательной активности обучающихся на протяжении всего урока, 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эффективное овладение учащимися новыми знаниями и умениями, а также привитие и тренировку важных качеств личности и универсальных навыков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гарантированное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достижение целей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урока и запланированных результатов</a:t>
            </a:r>
          </a:p>
          <a:p>
            <a:r>
              <a:rPr lang="ru-RU" b="1" dirty="0" smtClean="0"/>
              <a:t>оптимальное </a:t>
            </a:r>
            <a:r>
              <a:rPr lang="ru-RU" b="1" dirty="0"/>
              <a:t>использование времени урока (внеклассного мероприятия</a:t>
            </a:r>
            <a:r>
              <a:rPr lang="ru-RU" b="1" dirty="0" smtClean="0"/>
              <a:t>),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оптимальное использование энергии </a:t>
            </a:r>
            <a:r>
              <a:rPr lang="ru-RU" b="1" dirty="0">
                <a:solidFill>
                  <a:srgbClr val="7030A0"/>
                </a:solidFill>
              </a:rPr>
              <a:t>и потенциала всех участников образовательного процесса (учителя, воспитателя, обучающихся</a:t>
            </a:r>
            <a:r>
              <a:rPr lang="ru-RU" b="1" dirty="0" smtClean="0">
                <a:solidFill>
                  <a:srgbClr val="7030A0"/>
                </a:solidFill>
              </a:rPr>
              <a:t>)</a:t>
            </a:r>
            <a:r>
              <a:rPr lang="ru-RU" b="1" dirty="0">
                <a:solidFill>
                  <a:srgbClr val="7030A0"/>
                </a:solidFill>
              </a:rPr>
              <a:t> 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совмещает обучение и воспитание 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214290"/>
            <a:ext cx="8286808" cy="6215106"/>
          </a:xfrm>
          <a:prstGeom prst="roundRect">
            <a:avLst/>
          </a:prstGeom>
          <a:noFill/>
          <a:ln w="603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899592" y="260648"/>
            <a:ext cx="7416824" cy="10801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99592" y="1844824"/>
            <a:ext cx="7237312" cy="324036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27280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Каждому этапу урока – свои 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600200"/>
            <a:ext cx="6480720" cy="3484984"/>
          </a:xfrm>
        </p:spPr>
        <p:txBody>
          <a:bodyPr>
            <a:normAutofit fontScale="92500"/>
          </a:bodyPr>
          <a:lstStyle/>
          <a:p>
            <a:endParaRPr lang="ru-RU" sz="2600" dirty="0" smtClean="0"/>
          </a:p>
          <a:p>
            <a:r>
              <a:rPr lang="ru-RU" sz="2600" dirty="0" smtClean="0"/>
              <a:t>АМ начала образовательного мероприятия </a:t>
            </a:r>
          </a:p>
          <a:p>
            <a:r>
              <a:rPr lang="ru-RU" sz="2600" dirty="0" smtClean="0"/>
              <a:t>АМ выяснение целей, ожиданий и опасений </a:t>
            </a:r>
          </a:p>
          <a:p>
            <a:r>
              <a:rPr lang="ru-RU" sz="2600" dirty="0" smtClean="0"/>
              <a:t>АМ презентации учебного материала </a:t>
            </a:r>
          </a:p>
          <a:p>
            <a:r>
              <a:rPr lang="ru-RU" sz="2600" dirty="0" smtClean="0"/>
              <a:t>АМ организации самостоятельной работы над темой</a:t>
            </a:r>
          </a:p>
          <a:p>
            <a:r>
              <a:rPr lang="ru-RU" sz="2600" dirty="0" smtClean="0"/>
              <a:t>АМ релаксации </a:t>
            </a:r>
          </a:p>
          <a:p>
            <a:r>
              <a:rPr lang="ru-RU" sz="2600" dirty="0" smtClean="0"/>
              <a:t>АМ подведения итогов урока </a:t>
            </a:r>
          </a:p>
          <a:p>
            <a:endParaRPr lang="ru-RU" sz="2600" dirty="0" smtClean="0"/>
          </a:p>
          <a:p>
            <a:pPr>
              <a:buNone/>
            </a:pPr>
            <a:endParaRPr lang="ru-RU" sz="2600" dirty="0" smtClean="0"/>
          </a:p>
          <a:p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283968" y="1340768"/>
            <a:ext cx="288032" cy="432048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АМ  на начало образовательного мероприятия</a:t>
            </a:r>
            <a:endParaRPr lang="ru-RU" sz="3600" i="1" dirty="0" smtClean="0">
              <a:ln>
                <a:solidFill>
                  <a:srgbClr val="FFFF00"/>
                </a:solidFill>
              </a:ln>
              <a:solidFill>
                <a:srgbClr val="C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042988" y="1341438"/>
            <a:ext cx="7200900" cy="4525962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Такие методы, как 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«Мой цветок», «Галерея портретов», «Поздоровайся локтями», «Поздоровайся глазами»,  «Измерим друг друга» 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или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 «Летающие имена» 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эффективно и динамично помогут вам начать урок, задать нужный ритм, обеспечить рабочий настрой и хорошую атмосферу в классе. </a:t>
            </a:r>
            <a:b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rgbClr val="002060"/>
              </a:solidFill>
              <a:latin typeface="Georgia" pitchFamily="18" charset="0"/>
              <a:cs typeface="Times New Roman" pitchFamily="18" charset="0"/>
            </a:endParaRPr>
          </a:p>
          <a:p>
            <a:pPr eaLnBrk="1" hangingPunct="1">
              <a:buSzPct val="150000"/>
              <a:buFont typeface="Arial" charset="0"/>
              <a:buNone/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251520" y="24036"/>
            <a:ext cx="8640960" cy="705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Метод </a:t>
            </a:r>
            <a:r>
              <a:rPr lang="ru-RU" altLang="ru-RU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«Поздоровайся локтями» </a:t>
            </a:r>
            <a:endParaRPr lang="ru-RU" altLang="ru-RU" sz="28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ru-RU" alt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Цель 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– Встреча друг с другом, приветствие, знакомство </a:t>
            </a:r>
          </a:p>
          <a:p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Численность – весь класс. Время – 10 минут </a:t>
            </a:r>
          </a:p>
          <a:p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Подготовка: Следует отставить в сторону стулья и столы, чтобы ученики могли свободно ходить по помещению. </a:t>
            </a:r>
          </a:p>
          <a:p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Проведение: </a:t>
            </a:r>
          </a:p>
          <a:p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Учитель просит учеников встать в круг. Затем он предлагает им рассчитаться на первый-второй-третий и сделать следующее: </a:t>
            </a:r>
          </a:p>
          <a:p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• Каждый «номер первый» складывает руки за головой так, чтобы локти были направлены в разные стороны; </a:t>
            </a:r>
          </a:p>
          <a:p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• Каждый «номер второй» упирается руками в бедра так, чтобы локти также были направлены вправо и влево; </a:t>
            </a:r>
          </a:p>
          <a:p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• Каждый «номер третий» нагибается вперед, кладет ладони на колени и выставляет локти в стороны. </a:t>
            </a:r>
          </a:p>
          <a:p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Учитель говорит обучающимся, что на выполнение задания им дается только пять минут. За это время они должны поздороваться с как можно большим числом одноклассников, просто назвав свое имя и коснувшись друг друга локтями. </a:t>
            </a:r>
          </a:p>
          <a:p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Через пять минут ученики собираются в три группы так, чтобы вместе оказались соответственно первые, вторые и третьи номера. После этого они приветствуют друг друга внутри своей группы. </a:t>
            </a:r>
          </a:p>
          <a:p>
            <a:r>
              <a:rPr lang="ru-RU" altLang="ru-RU" i="1" dirty="0">
                <a:solidFill>
                  <a:srgbClr val="0070C0"/>
                </a:solidFill>
                <a:latin typeface="Times New Roman" panose="02020603050405020304" pitchFamily="18" charset="0"/>
              </a:rPr>
              <a:t>Примечание: Эта смешная игра позволяет весело начать урок, размяться перед более серьезными упражнениями, способствует установлению контакта между учениками. </a:t>
            </a:r>
          </a:p>
          <a:p>
            <a:pPr hangingPunct="0">
              <a:lnSpc>
                <a:spcPct val="93000"/>
              </a:lnSpc>
              <a:spcBef>
                <a:spcPct val="50000"/>
              </a:spcBef>
              <a:spcAft>
                <a:spcPts val="1000"/>
              </a:spcAft>
            </a:pPr>
            <a:endParaRPr lang="ru-RU" altLang="ru-RU" sz="20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4630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АМО</a:t>
            </a:r>
            <a:r>
              <a:rPr lang="ru-RU" sz="3200" b="1" dirty="0" smtClean="0">
                <a:solidFill>
                  <a:srgbClr val="C00000"/>
                </a:solidFill>
              </a:rPr>
              <a:t> начала урока «Групповое гудение»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60848"/>
            <a:ext cx="8229600" cy="499715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   </a:t>
            </a:r>
            <a:r>
              <a:rPr lang="ru-RU" b="1" i="1" dirty="0" smtClean="0"/>
              <a:t>Упражнение помогает управлять активностью класса. Учитель ориентируется по состоянию детей, пришедших на урок. Упражнение можно использовать  как для того, чтобы разогреть пассивную группу, так и для того чтобы успокоить чрезмерно активную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Описание: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Ученики стоят у своих мест. Учитель просит их начать тихое гудение. После того как все загудели, учитель спрашивает учеников, могут  ли они гудеть громче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Учитель просит класс гудеть громче, либо тише и еще тише. Можно попросить класс варьировать громкость в зависимости от положения руки учителя – гудеть громче, если рука поднимается вверх, и тише, если она опускается вниз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конце учитель либо опускает руки до пола, и гудение становится почти неслышным (в этом варианте упражнение работает на то, чтобы утихомирить учеников), либо, если нужно их взбодрить, поднимает руки вверх настолько насколько позволяет рост, и гудение становится максимально громким.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404664"/>
            <a:ext cx="8208912" cy="936104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1484784"/>
            <a:ext cx="8424936" cy="49685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395288" y="981075"/>
            <a:ext cx="8229600" cy="9175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i="1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АМ выяснения целей, ожиданий и опасений</a:t>
            </a:r>
            <a:r>
              <a:rPr lang="ru-R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801688" y="1898650"/>
            <a:ext cx="7416800" cy="4525962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Такие методы, как 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«Список покупок»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, 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«Фруктовый сад» («Дерево ожиданий»)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, 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«Что у меня на сердце»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, 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«Разноцветные листы» 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позволяют эффективно провести выяснение ожиданий и опасений и постановку целей обучения. </a:t>
            </a:r>
            <a:b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rgbClr val="002060"/>
              </a:solidFill>
              <a:latin typeface="Georgia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30223"/>
            <a:ext cx="849694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Метод «Фруктовый сад» </a:t>
            </a:r>
            <a:endParaRPr lang="ru-RU" altLang="ru-RU" sz="28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/>
            <a:endParaRPr lang="ru-RU" altLang="ru-RU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Цель – Учителю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 результаты применения метода позволят лучше понять класс и каждого ученика, полученные материалы учитель  сможет использовать при подготовке и проведении внеклассных мероприятий для обеспечения личностно-ориентированного подхода к обучающимся. </a:t>
            </a:r>
          </a:p>
          <a:p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Обучающимся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 данный метод позволит более четко определиться со своими образовательными целями, озвучить свои ожидания и опасения, с тем, чтобы педагоги могли их знать и учитывать в образовательном процессе. 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Численность – весь класс. Время – 20 минут 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Подготовка: Заготовленные заранее из цветной бумаги шаблоны яблок и лимонов, фломастеры, плакат, скотч. 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Проведение: 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Заранее готовятся два больших плаката с нарисованным на каждом из них деревом. Одно дерево подписано «Яблоня», второе – «Лимонное дерево». Обучающимся раздаются также заранее вырезанные из бумаги крупные яблоки и лимоны. 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Учитель (классный руководитель) предлагает обучающимся попробовать более четко определить, что они ожидают (хотели бы получить) от обучения и чего опасаются. Ожиданий и опасений может быть несколько. К числу ожиданий/опасений относятся формы и методы обучения, стиль и способы работы на уроках, атмосфера в классе, отношение учителей и одноклассников и т.д. 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Свои ожидания ученикам предлагается записать на яблоках, а опасения – на лимонах. Те, кто записал, подходят к соответствующим деревьям и при помощи скотча прикрепляют фрукты к ветвям.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 После того, как все ученики прикрепят свои фрукты к деревьям, учитель озвучивает их. После озвучивания ожиданий и опасений можно организовать обсуждение и систематизацию сформулированных целей, пожеланий и опасений. В процессе обсуждения возможно уточнение записанных ожиданий и опасений. В завершении метода учитель подводит итоги выяснения ожиданий и опасений. </a:t>
            </a:r>
          </a:p>
          <a:p>
            <a:r>
              <a:rPr lang="ru-RU" altLang="ru-RU" sz="1400" i="1" dirty="0">
                <a:solidFill>
                  <a:srgbClr val="0070C0"/>
                </a:solidFill>
                <a:latin typeface="Times New Roman" panose="02020603050405020304" pitchFamily="18" charset="0"/>
              </a:rPr>
              <a:t>Примечание: Перед началом выяснения ожиданий и опасений учитель объясняет, почему важно выяснить цели, ожидания и опасения. Приветствуется, когда учитель (классный руководитель) также участвует в процессе, озвучивая свои цели, ожидания и опасения. </a:t>
            </a:r>
            <a:endParaRPr lang="ru-RU" altLang="ru-RU" sz="1400" i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i="1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АМ презентации </a:t>
            </a:r>
            <a:br>
              <a:rPr lang="ru-RU" sz="3600" b="1" i="1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3600" b="1" i="1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учебного материала</a:t>
            </a:r>
            <a:endParaRPr lang="ru-RU" sz="3600" i="1" smtClean="0">
              <a:solidFill>
                <a:srgbClr val="C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eaLnBrk="1" hangingPunct="1">
              <a:buFont typeface="Arial" charset="0"/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В процессе урока учителю регулярно приходится сообщать новый материал обучающимся. Такие методы, как 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«Инфо-</a:t>
            </a:r>
            <a:r>
              <a:rPr lang="ru-RU" sz="2400" b="1" i="1" dirty="0" err="1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угадайка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»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, 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«Кластер»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, 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«Мозговой штурм»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метод  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«Пометки на полях»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 или 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«</a:t>
            </a:r>
            <a:r>
              <a:rPr lang="ru-RU" sz="2400" b="1" i="1" dirty="0" err="1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Инсерт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» 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позволят вам сориентировать обучающихся в теме, представить им основные направления движения для дальнейшей самостоятельной работы с новым материалом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. Для самостоятельной работы с новым материалом помогут </a:t>
            </a:r>
            <a:r>
              <a:rPr lang="ru-RU" sz="2400" b="1" dirty="0" err="1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психодидактические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 технологии обучения: дискретный, системно-структурный и структурно-логический  подходы к обучению. </a:t>
            </a:r>
            <a:endParaRPr lang="ru-RU" sz="2400" b="1" dirty="0" smtClean="0">
              <a:solidFill>
                <a:srgbClr val="002060"/>
              </a:solidFill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500034" y="214290"/>
            <a:ext cx="7858180" cy="114300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1571612"/>
            <a:ext cx="8358246" cy="350046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429684" cy="16430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Универсальные  навыки – </a:t>
            </a:r>
            <a:br>
              <a:rPr lang="ru-RU" sz="3200" dirty="0" smtClean="0"/>
            </a:br>
            <a:r>
              <a:rPr lang="ru-RU" sz="3200" dirty="0" smtClean="0"/>
              <a:t>требования, предъявляемые жизнью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 smtClean="0"/>
              <a:t>способность принимать решения и умение решать проблемы, </a:t>
            </a:r>
          </a:p>
          <a:p>
            <a:r>
              <a:rPr lang="ru-RU" sz="2600" dirty="0" smtClean="0"/>
              <a:t>коммуникативные </a:t>
            </a:r>
            <a:r>
              <a:rPr lang="ru-RU" sz="2600" dirty="0"/>
              <a:t>умения и качества, </a:t>
            </a:r>
            <a:endParaRPr lang="ru-RU" sz="2600" dirty="0" smtClean="0"/>
          </a:p>
          <a:p>
            <a:r>
              <a:rPr lang="ru-RU" sz="2600" dirty="0" smtClean="0"/>
              <a:t>умения </a:t>
            </a:r>
            <a:r>
              <a:rPr lang="ru-RU" sz="2600" dirty="0"/>
              <a:t>ясно формулировать сообщения и четко ставить задачи, </a:t>
            </a:r>
            <a:endParaRPr lang="ru-RU" sz="2600" dirty="0" smtClean="0"/>
          </a:p>
          <a:p>
            <a:r>
              <a:rPr lang="ru-RU" sz="2600" dirty="0" smtClean="0"/>
              <a:t>умение выслушивать и принимать во внимание разные точки зрения и мнения других людей, </a:t>
            </a:r>
          </a:p>
          <a:p>
            <a:r>
              <a:rPr lang="ru-RU" sz="2600" dirty="0" smtClean="0"/>
              <a:t>лидерские </a:t>
            </a:r>
            <a:r>
              <a:rPr lang="ru-RU" sz="2600" dirty="0"/>
              <a:t>умения и качества</a:t>
            </a:r>
            <a:r>
              <a:rPr lang="ru-RU" sz="2600" dirty="0" smtClean="0"/>
              <a:t>,</a:t>
            </a:r>
          </a:p>
          <a:p>
            <a:r>
              <a:rPr lang="ru-RU" sz="2600" dirty="0" smtClean="0"/>
              <a:t> </a:t>
            </a:r>
            <a:r>
              <a:rPr lang="ru-RU" sz="2600" dirty="0"/>
              <a:t>умение работать в команде и др</a:t>
            </a:r>
            <a:r>
              <a:rPr lang="ru-RU" sz="2600" dirty="0" smtClean="0"/>
              <a:t>.</a:t>
            </a:r>
          </a:p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endParaRPr lang="ru-RU" dirty="0"/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5357826"/>
            <a:ext cx="2786082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успех в профессиональной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деятельности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86116" y="5357826"/>
            <a:ext cx="264320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успех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в общественной деятельности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43636" y="5357826"/>
            <a:ext cx="2786082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г</a:t>
            </a:r>
            <a:r>
              <a:rPr lang="ru-RU" dirty="0" smtClean="0">
                <a:solidFill>
                  <a:schemeClr val="tx1"/>
                </a:solidFill>
              </a:rPr>
              <a:t>армония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в личной жизни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357686" y="1357298"/>
            <a:ext cx="45719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1643042" y="5072074"/>
            <a:ext cx="45719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572000" y="5072074"/>
            <a:ext cx="45719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429520" y="5072074"/>
            <a:ext cx="45719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76672"/>
            <a:ext cx="8136904" cy="6315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5905" marR="252095" indent="-6350" algn="ctr">
              <a:lnSpc>
                <a:spcPct val="112000"/>
              </a:lnSpc>
              <a:spcAft>
                <a:spcPts val="10"/>
              </a:spcAft>
            </a:pPr>
            <a:r>
              <a:rPr lang="ru-RU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Психодидактические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технологии:</a:t>
            </a:r>
          </a:p>
          <a:p>
            <a:pPr marL="255905" marR="252095" indent="-6350" algn="ctr">
              <a:lnSpc>
                <a:spcPct val="112000"/>
              </a:lnSpc>
              <a:spcAft>
                <a:spcPts val="1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Системно-структурный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подход </a:t>
            </a:r>
          </a:p>
          <a:p>
            <a:pPr marL="281940" marR="91440" indent="245110" algn="ctr">
              <a:lnSpc>
                <a:spcPct val="107000"/>
              </a:lnSpc>
              <a:spcAft>
                <a:spcPts val="115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" marR="3175" indent="-6350" algn="ctr">
              <a:lnSpc>
                <a:spcPct val="112000"/>
              </a:lnSpc>
              <a:spcAft>
                <a:spcPts val="25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Инструкция учителю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1460" marR="91440" indent="245110">
              <a:lnSpc>
                <a:spcPct val="107000"/>
              </a:lnSpc>
              <a:spcAft>
                <a:spcPts val="8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251460" marR="7620" indent="245110" algn="just">
              <a:lnSpc>
                <a:spcPct val="112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знания о любой научной теории может выглядеть так: </a:t>
            </a:r>
          </a:p>
          <a:p>
            <a:pPr marL="342900" marR="7620" lvl="0" indent="-342900" algn="just" fontAlgn="base">
              <a:lnSpc>
                <a:spcPct val="112000"/>
              </a:lnSpc>
              <a:spcAft>
                <a:spcPts val="25"/>
              </a:spcAft>
              <a:buClr>
                <a:srgbClr val="000000"/>
              </a:buClr>
              <a:buSzPts val="1000"/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Научные факты. </a:t>
            </a:r>
          </a:p>
          <a:p>
            <a:pPr marL="342900" marR="7620" lvl="0" indent="-342900" algn="just" fontAlgn="base">
              <a:lnSpc>
                <a:spcPct val="112000"/>
              </a:lnSpc>
              <a:spcAft>
                <a:spcPts val="25"/>
              </a:spcAft>
              <a:buClr>
                <a:srgbClr val="000000"/>
              </a:buClr>
              <a:buSzPts val="1000"/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Гипотезы. </a:t>
            </a:r>
          </a:p>
          <a:p>
            <a:pPr marL="342900" marR="7620" lvl="0" indent="-342900" algn="just" fontAlgn="base">
              <a:lnSpc>
                <a:spcPct val="112000"/>
              </a:lnSpc>
              <a:spcAft>
                <a:spcPts val="25"/>
              </a:spcAft>
              <a:buClr>
                <a:srgbClr val="000000"/>
              </a:buClr>
              <a:buSzPts val="1000"/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Идеальные объекты (модели). </a:t>
            </a:r>
          </a:p>
          <a:p>
            <a:pPr marL="342900" marR="7620" lvl="0" indent="-342900" algn="just" fontAlgn="base">
              <a:lnSpc>
                <a:spcPct val="112000"/>
              </a:lnSpc>
              <a:spcAft>
                <a:spcPts val="25"/>
              </a:spcAft>
              <a:buClr>
                <a:srgbClr val="000000"/>
              </a:buClr>
              <a:buSzPts val="1000"/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Величины. </a:t>
            </a:r>
          </a:p>
          <a:p>
            <a:pPr marL="342900" marR="7620" lvl="0" indent="-342900" algn="just" fontAlgn="base">
              <a:lnSpc>
                <a:spcPct val="112000"/>
              </a:lnSpc>
              <a:spcAft>
                <a:spcPts val="25"/>
              </a:spcAft>
              <a:buClr>
                <a:srgbClr val="000000"/>
              </a:buClr>
              <a:buSzPts val="1000"/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Нормативное знание (законы, правила, постулаты). </a:t>
            </a:r>
          </a:p>
          <a:p>
            <a:pPr marL="342900" marR="7620" lvl="0" indent="-342900" algn="just" fontAlgn="base">
              <a:lnSpc>
                <a:spcPct val="112000"/>
              </a:lnSpc>
              <a:spcAft>
                <a:spcPts val="25"/>
              </a:spcAft>
              <a:buClr>
                <a:srgbClr val="000000"/>
              </a:buClr>
              <a:buSzPts val="1000"/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Практическое применение. </a:t>
            </a:r>
          </a:p>
          <a:p>
            <a:pPr marR="7620" indent="245110" algn="just">
              <a:lnSpc>
                <a:spcPct val="112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зависимости от уровня предварительной подготовки учеников, им могут быть предложены два варианта выполнения этого задания. </a:t>
            </a:r>
          </a:p>
          <a:p>
            <a:pPr marR="7620" indent="245110" algn="just">
              <a:lnSpc>
                <a:spcPct val="112000"/>
              </a:lnSpc>
              <a:spcAft>
                <a:spcPts val="25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Первый.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Рассмотреть и зарисовать структурную схему в своей тетради. Составить текст рассказа к ней. </a:t>
            </a:r>
          </a:p>
          <a:p>
            <a:pPr marR="7620" indent="245110" algn="just">
              <a:lnSpc>
                <a:spcPct val="112000"/>
              </a:lnSpc>
              <a:spcAft>
                <a:spcPts val="25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Второй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Изучить §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учебника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и, ориентируясь на структуру знания о любой научной теории,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самостоятельно разработать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структурную схему. </a:t>
            </a:r>
          </a:p>
          <a:p>
            <a:pPr marL="251460" marR="91440" indent="245110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0"/>
            <a:ext cx="231970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Работа в группе</a:t>
            </a:r>
            <a:endParaRPr lang="ru-RU" sz="2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81679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78965" y="0"/>
            <a:ext cx="176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Работа в группе</a:t>
            </a:r>
            <a:endParaRPr lang="ru-RU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68059"/>
            <a:ext cx="4213589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5905" marR="252095" indent="-6350" algn="ctr">
              <a:lnSpc>
                <a:spcPct val="112000"/>
              </a:lnSpc>
              <a:spcAft>
                <a:spcPts val="10"/>
              </a:spcAft>
            </a:pP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Психодидактические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технологии: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75774"/>
            <a:ext cx="8568952" cy="2111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8790" marR="59055" indent="-6350">
              <a:lnSpc>
                <a:spcPct val="112000"/>
              </a:lnSpc>
              <a:spcAft>
                <a:spcPts val="1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Дискретный подход </a:t>
            </a:r>
          </a:p>
          <a:p>
            <a:pPr marL="449580" marR="91440" indent="245110">
              <a:lnSpc>
                <a:spcPct val="107000"/>
              </a:lnSpc>
              <a:spcAft>
                <a:spcPts val="8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620" indent="245110">
              <a:lnSpc>
                <a:spcPct val="112000"/>
              </a:lnSpc>
              <a:spcAft>
                <a:spcPts val="25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Учащиеся самостоятельно изучают  в группе § 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учебника,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обсуждая, совместно выделяют 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элементы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знания. Составляют вопросы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записывают 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их в таблицу.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Затем записывают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таблицу ответы и номера страниц, на которых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они их нашли. 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marR="91440" indent="245110">
              <a:lnSpc>
                <a:spcPct val="107000"/>
              </a:lnSpc>
              <a:spcAft>
                <a:spcPts val="145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081005"/>
              </p:ext>
            </p:extLst>
          </p:nvPr>
        </p:nvGraphicFramePr>
        <p:xfrm>
          <a:off x="372902" y="2420888"/>
          <a:ext cx="7888580" cy="42633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8819">
                  <a:extLst>
                    <a:ext uri="{9D8B030D-6E8A-4147-A177-3AD203B41FA5}">
                      <a16:colId xmlns:a16="http://schemas.microsoft.com/office/drawing/2014/main" val="91705047"/>
                    </a:ext>
                  </a:extLst>
                </a:gridCol>
                <a:gridCol w="3007625">
                  <a:extLst>
                    <a:ext uri="{9D8B030D-6E8A-4147-A177-3AD203B41FA5}">
                      <a16:colId xmlns:a16="http://schemas.microsoft.com/office/drawing/2014/main" val="1764603850"/>
                    </a:ext>
                  </a:extLst>
                </a:gridCol>
                <a:gridCol w="858793">
                  <a:extLst>
                    <a:ext uri="{9D8B030D-6E8A-4147-A177-3AD203B41FA5}">
                      <a16:colId xmlns:a16="http://schemas.microsoft.com/office/drawing/2014/main" val="1294256398"/>
                    </a:ext>
                  </a:extLst>
                </a:gridCol>
                <a:gridCol w="3333343">
                  <a:extLst>
                    <a:ext uri="{9D8B030D-6E8A-4147-A177-3AD203B41FA5}">
                      <a16:colId xmlns:a16="http://schemas.microsoft.com/office/drawing/2014/main" val="1539932859"/>
                    </a:ext>
                  </a:extLst>
                </a:gridCol>
              </a:tblGrid>
              <a:tr h="469199">
                <a:tc>
                  <a:txBody>
                    <a:bodyPr/>
                    <a:lstStyle/>
                    <a:p>
                      <a:pPr marL="50165" marR="91440" indent="24511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33655" marT="1905" marB="0"/>
                </a:tc>
                <a:tc>
                  <a:txBody>
                    <a:bodyPr/>
                    <a:lstStyle/>
                    <a:p>
                      <a:pPr marR="27305" indent="24511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Вопрос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33655" marT="1905" marB="0"/>
                </a:tc>
                <a:tc>
                  <a:txBody>
                    <a:bodyPr/>
                    <a:lstStyle/>
                    <a:p>
                      <a:pPr marR="91440" indent="24511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Стр.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33655" marT="1905" marB="0"/>
                </a:tc>
                <a:tc>
                  <a:txBody>
                    <a:bodyPr/>
                    <a:lstStyle/>
                    <a:p>
                      <a:pPr marR="30480" indent="24511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Ответ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33655" marT="1905" marB="0"/>
                </a:tc>
                <a:extLst>
                  <a:ext uri="{0D108BD9-81ED-4DB2-BD59-A6C34878D82A}">
                    <a16:rowId xmlns:a16="http://schemas.microsoft.com/office/drawing/2014/main" val="2065015032"/>
                  </a:ext>
                </a:extLst>
              </a:tr>
              <a:tr h="708087">
                <a:tc>
                  <a:txBody>
                    <a:bodyPr/>
                    <a:lstStyle/>
                    <a:p>
                      <a:pPr marL="4445" marR="91440" indent="24511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33655" marT="1905" marB="0"/>
                </a:tc>
                <a:tc>
                  <a:txBody>
                    <a:bodyPr/>
                    <a:lstStyle/>
                    <a:p>
                      <a:pPr marL="6350" marR="91440" indent="24511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 чего зависит масса любого тела?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33655" marT="1905" marB="0"/>
                </a:tc>
                <a:tc>
                  <a:txBody>
                    <a:bodyPr/>
                    <a:lstStyle/>
                    <a:p>
                      <a:pPr marL="6350" marR="91440" indent="24511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48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33655" marT="1905" marB="0" anchor="ctr"/>
                </a:tc>
                <a:tc>
                  <a:txBody>
                    <a:bodyPr/>
                    <a:lstStyle/>
                    <a:p>
                      <a:pPr marL="4445" marR="91440" indent="24511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От его размеров и от вещества, из которого оно сделано.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33655" marT="1905" marB="0"/>
                </a:tc>
                <a:extLst>
                  <a:ext uri="{0D108BD9-81ED-4DB2-BD59-A6C34878D82A}">
                    <a16:rowId xmlns:a16="http://schemas.microsoft.com/office/drawing/2014/main" val="3266641202"/>
                  </a:ext>
                </a:extLst>
              </a:tr>
              <a:tr h="1185865">
                <a:tc>
                  <a:txBody>
                    <a:bodyPr/>
                    <a:lstStyle/>
                    <a:p>
                      <a:pPr marL="4445" marR="91440" indent="24511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2.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33655" marT="1905" marB="0"/>
                </a:tc>
                <a:tc>
                  <a:txBody>
                    <a:bodyPr/>
                    <a:lstStyle/>
                    <a:p>
                      <a:pPr marL="6350" marR="91440" indent="24511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Имеется два цилиндра одинакового объёма (алюминиевый и свинцовый): масса какого из них больше?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33655" marT="1905" marB="0"/>
                </a:tc>
                <a:tc>
                  <a:txBody>
                    <a:bodyPr/>
                    <a:lstStyle/>
                    <a:p>
                      <a:pPr marL="6350" marR="91440" indent="24511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48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33655" marT="1905" marB="0" anchor="ctr"/>
                </a:tc>
                <a:tc>
                  <a:txBody>
                    <a:bodyPr/>
                    <a:lstStyle/>
                    <a:p>
                      <a:pPr marL="4445" marR="91440" indent="24511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Масса свинцового в четыре раза больше.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33655" marT="1905" marB="0"/>
                </a:tc>
                <a:extLst>
                  <a:ext uri="{0D108BD9-81ED-4DB2-BD59-A6C34878D82A}">
                    <a16:rowId xmlns:a16="http://schemas.microsoft.com/office/drawing/2014/main" val="1330434699"/>
                  </a:ext>
                </a:extLst>
              </a:tr>
              <a:tr h="708087">
                <a:tc>
                  <a:txBody>
                    <a:bodyPr/>
                    <a:lstStyle/>
                    <a:p>
                      <a:pPr marL="4445" marR="91440" indent="24511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3.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33655" marT="1905" marB="0"/>
                </a:tc>
                <a:tc>
                  <a:txBody>
                    <a:bodyPr/>
                    <a:lstStyle/>
                    <a:p>
                      <a:pPr marL="6350" marR="91440" indent="24511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Каковы объёмы тел равной массы из разных веществ?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33655" marT="1905" marB="0"/>
                </a:tc>
                <a:tc>
                  <a:txBody>
                    <a:bodyPr/>
                    <a:lstStyle/>
                    <a:p>
                      <a:pPr marL="6350" marR="91440" indent="24511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48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33655" marT="1905" marB="0" anchor="ctr"/>
                </a:tc>
                <a:tc>
                  <a:txBody>
                    <a:bodyPr/>
                    <a:lstStyle/>
                    <a:p>
                      <a:pPr marL="4445" marR="91440" indent="24511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Они имеют разные объёмы.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33655" marT="1905" marB="0"/>
                </a:tc>
                <a:extLst>
                  <a:ext uri="{0D108BD9-81ED-4DB2-BD59-A6C34878D82A}">
                    <a16:rowId xmlns:a16="http://schemas.microsoft.com/office/drawing/2014/main" val="2006134091"/>
                  </a:ext>
                </a:extLst>
              </a:tr>
              <a:tr h="469199">
                <a:tc>
                  <a:txBody>
                    <a:bodyPr/>
                    <a:lstStyle/>
                    <a:p>
                      <a:pPr marL="4445" marR="91440" indent="24511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4.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33655" marT="1905" marB="0"/>
                </a:tc>
                <a:tc>
                  <a:txBody>
                    <a:bodyPr/>
                    <a:lstStyle/>
                    <a:p>
                      <a:pPr marL="6350" marR="91440" indent="24511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Чем это объясняется?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33655" marT="1905" marB="0"/>
                </a:tc>
                <a:tc>
                  <a:txBody>
                    <a:bodyPr/>
                    <a:lstStyle/>
                    <a:p>
                      <a:pPr marL="6350" marR="91440" indent="24511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49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33655" marT="1905" marB="0" anchor="ctr"/>
                </a:tc>
                <a:tc>
                  <a:txBody>
                    <a:bodyPr/>
                    <a:lstStyle/>
                    <a:p>
                      <a:pPr marL="4445" marR="91440" indent="24511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Разные вещества имеют разную плотность.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135" marR="33655" marT="1905" marB="0"/>
                </a:tc>
                <a:extLst>
                  <a:ext uri="{0D108BD9-81ED-4DB2-BD59-A6C34878D82A}">
                    <a16:rowId xmlns:a16="http://schemas.microsoft.com/office/drawing/2014/main" val="1650306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530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395288" y="404813"/>
            <a:ext cx="7531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latin typeface="Times New Roman" panose="02020603050405020304" pitchFamily="18" charset="0"/>
              </a:rPr>
              <a:t>АМ организации самостоятельной работы над темой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430582" y="980728"/>
            <a:ext cx="8064500" cy="513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3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организации самостоятельной работы над новой темой важно, чтобы обучающимся было интересно всесторонне и глубоко проработать новый материал. Как же это можно сделать?!</a:t>
            </a:r>
          </a:p>
          <a:p>
            <a:pPr algn="ctr"/>
            <a:r>
              <a:rPr lang="ru-RU" altLang="ru-RU" sz="13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Метод «Автобусная остановка» </a:t>
            </a:r>
          </a:p>
          <a:p>
            <a:r>
              <a:rPr lang="ru-RU" altLang="ru-RU" sz="13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Цель</a:t>
            </a:r>
            <a:r>
              <a:rPr lang="ru-RU" altLang="ru-RU" sz="1300" dirty="0">
                <a:solidFill>
                  <a:srgbClr val="000000"/>
                </a:solidFill>
                <a:latin typeface="Times New Roman" panose="02020603050405020304" pitchFamily="18" charset="0"/>
              </a:rPr>
              <a:t>: научиться обсуждать и анализировать заданную тему в малых группах. </a:t>
            </a:r>
          </a:p>
          <a:p>
            <a:r>
              <a:rPr lang="ru-RU" altLang="ru-RU" sz="1300" dirty="0">
                <a:solidFill>
                  <a:srgbClr val="000000"/>
                </a:solidFill>
                <a:latin typeface="Times New Roman" panose="02020603050405020304" pitchFamily="18" charset="0"/>
              </a:rPr>
              <a:t>Группы: 5-7 человек  Численность: весь класс  Время: 20-25 мин. </a:t>
            </a:r>
          </a:p>
          <a:p>
            <a:r>
              <a:rPr lang="ru-RU" altLang="ru-RU" sz="1300" dirty="0">
                <a:solidFill>
                  <a:srgbClr val="000000"/>
                </a:solidFill>
                <a:latin typeface="Times New Roman" panose="02020603050405020304" pitchFamily="18" charset="0"/>
              </a:rPr>
              <a:t>Материал: листы большого формата (ватман, плакат, блокнот для </a:t>
            </a:r>
            <a:r>
              <a:rPr lang="ru-RU" altLang="ru-RU" sz="13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флипчата</a:t>
            </a:r>
            <a:r>
              <a:rPr lang="ru-RU" altLang="ru-RU" sz="1300" dirty="0">
                <a:solidFill>
                  <a:srgbClr val="000000"/>
                </a:solidFill>
                <a:latin typeface="Times New Roman" panose="02020603050405020304" pitchFamily="18" charset="0"/>
              </a:rPr>
              <a:t>), фломастеры. </a:t>
            </a:r>
          </a:p>
          <a:p>
            <a:r>
              <a:rPr lang="ru-RU" altLang="ru-RU" sz="13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Проведение: </a:t>
            </a:r>
          </a:p>
          <a:p>
            <a:r>
              <a:rPr lang="ru-RU" altLang="ru-RU" sz="1300" dirty="0">
                <a:solidFill>
                  <a:srgbClr val="000000"/>
                </a:solidFill>
                <a:latin typeface="Times New Roman" panose="02020603050405020304" pitchFamily="18" charset="0"/>
              </a:rPr>
              <a:t>Учитель определяет количество обсуждаемых вопросов новой темы (оптимально 4-5). Участники разбиваются на группы по числу вопросов (5-7 человек в каждой). </a:t>
            </a:r>
          </a:p>
          <a:p>
            <a:r>
              <a:rPr lang="ru-RU" altLang="ru-RU" sz="1300" dirty="0">
                <a:solidFill>
                  <a:srgbClr val="000000"/>
                </a:solidFill>
                <a:latin typeface="Times New Roman" panose="02020603050405020304" pitchFamily="18" charset="0"/>
              </a:rPr>
              <a:t>Группы распределяются по автобусным остановкам. На каждой остановке (на стене или на столе) расположен лист большого формата с записанным на нем вопросом по теме. Учитель ставит задачу группам – записать на листе основные моменты новой темы, относящиеся к вопросу. В течение 5 минут в группах обсуждаются поставленные вопросы и записываются ключевые моменты. Затем по команде учителя группы переходят по часовой стрелке к следующей автобусной остановке. Знакомятся с имеющимися записями и, при необходимости, дополняют их в течение 3 минут. Исправлять существующие записи, сделанные предыдущей группой нельзя. Затем следующий переход к новой автобусной остановке и еще 3 минуты на знакомство, обсуждение и добавление своих записей. Когда группа возвращается к своей первой остановке, она в течение 3 минут знакомится со всеми записями и определяет участника группы, который будет представлять материал. После этого каждая группа презентует результаты работы по своему вопросу. В завершении учитель резюмирует сказанное всеми группами, при необходимости вносит коррективы и подводит итоги работы. </a:t>
            </a:r>
          </a:p>
          <a:p>
            <a:endParaRPr lang="ru-RU" altLang="ru-RU" sz="13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altLang="ru-RU" sz="13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Примечание: Желательно организовать автобусные остановки (прикрепить листы с вопросами) в разных углах учебной комнаты, чтобы в процессе обсуждения группы не мешали друг другу. Вопросы изучаемой темы можно стилизовать под названия автобусных остановок. </a:t>
            </a:r>
          </a:p>
          <a:p>
            <a:pPr hangingPunct="0">
              <a:lnSpc>
                <a:spcPct val="93000"/>
              </a:lnSpc>
              <a:spcBef>
                <a:spcPct val="50000"/>
              </a:spcBef>
              <a:spcAft>
                <a:spcPts val="1000"/>
              </a:spcAft>
            </a:pPr>
            <a:endParaRPr lang="ru-RU" altLang="ru-RU" sz="13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3448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2339975" y="404813"/>
            <a:ext cx="51616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Активные методы релаксации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250825" y="981075"/>
            <a:ext cx="8893175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Если вы чувствуете, что обучающиеся устали, а впереди еще много работы или сложная задача, сделайте паузу, вспомните о восстанавливающей силе релаксации! Иногда достаточно 5 – 10 минут веселой и активной игры для того, чтобы встряхнуться, весело и активно расслабиться, восстановить энергию</a:t>
            </a:r>
          </a:p>
          <a:p>
            <a:pPr algn="ctr"/>
            <a:r>
              <a:rPr lang="ru-RU" altLang="ru-RU" sz="1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Метод «Земля, воздух, огонь и вода» </a:t>
            </a:r>
          </a:p>
          <a:p>
            <a:r>
              <a:rPr lang="ru-RU" altLang="ru-RU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Цель </a:t>
            </a:r>
            <a:r>
              <a:rPr lang="ru-RU" altLang="ru-RU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– повысить уровень энергии в классе. </a:t>
            </a:r>
          </a:p>
          <a:p>
            <a:r>
              <a:rPr lang="ru-RU" altLang="ru-RU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Численность – весь класс. Время – 8-10 минут </a:t>
            </a:r>
          </a:p>
          <a:p>
            <a:r>
              <a:rPr lang="ru-RU" altLang="ru-RU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Проведение: </a:t>
            </a:r>
          </a:p>
          <a:p>
            <a:r>
              <a:rPr lang="ru-RU" altLang="ru-RU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Учитель просит обучающихся по его команде изобразить одно из состояний – воздух, землю, огонь и воду. </a:t>
            </a:r>
          </a:p>
          <a:p>
            <a:r>
              <a:rPr lang="ru-RU" altLang="ru-RU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Воздух.</a:t>
            </a:r>
            <a:r>
              <a:rPr lang="ru-RU" altLang="ru-RU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 Ученики начинает дышать глубже, чем обычно. Они встают и делают глубокий вдох, а затем выдох. Каждый представляет, что его тело, словно большая губка, жадно впитывает кислород из воздуха. Все стараются услышать, как воздух входит в нос, почувствовать, как он наполняет грудь и плечи, руки до самых кончиков пальцев; как воздух струится в области головы, в лицо; воздух заполняет живот, область таза, бедра, колени и стремится дальше – к лодыжкам, ступням и кончикам пальцев. </a:t>
            </a:r>
          </a:p>
          <a:p>
            <a:r>
              <a:rPr lang="ru-RU" altLang="ru-RU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Ученики делают несколько глубоких вдохов и выдохов. Можно предложить всем пару раз зевнуть. Сначала это получается скорее искусственно, но иногда после этого возникает настоящий зевок. Зевота – естественный способ компенсировать недостаток кислорода. (Зевание может использоваться и по-другому: вы можете на первой встрече предложить зевать сознательно, чтобы группа быстрее «взбодрилась»). </a:t>
            </a:r>
          </a:p>
          <a:p>
            <a:r>
              <a:rPr lang="ru-RU" altLang="ru-RU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Земля.</a:t>
            </a:r>
            <a:r>
              <a:rPr lang="ru-RU" altLang="ru-RU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 Теперь ученики должны установить контакт с землей, «заземлиться» и почувствовать уверенность. Учитель вместе с обучающимися начинает сильно давить на пол, стоя на одном месте, можно топать ногами и даже пару раз подпрыгнуть верх. Можно потереть ногами пол, покрутиться на месте. Цель – по-новому ощутить свои ноги, которые находятся дальше всего от центра сознания, и благодаря этому телесному ощущению почувствовать большую стабильность и уверенность. </a:t>
            </a:r>
          </a:p>
          <a:p>
            <a:r>
              <a:rPr lang="ru-RU" altLang="ru-RU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Огонь.</a:t>
            </a:r>
            <a:r>
              <a:rPr lang="ru-RU" altLang="ru-RU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 Ученики активно двигают руками, ногами, телом, изображая языки пламени. Учитель предлагает всем ощутить энергию и тепло в своем теле, когда они двигаются подобным образом. </a:t>
            </a:r>
          </a:p>
          <a:p>
            <a:r>
              <a:rPr lang="ru-RU" altLang="ru-RU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Вода.</a:t>
            </a:r>
            <a:r>
              <a:rPr lang="ru-RU" altLang="ru-RU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 Эта часть упражнения составляет контраст с предыдущей. Ученики просто представляют себе, что комната превращается в бассейн, и делают мягкие, свободные движения в «воде», следя за тем, чтобы двигались суставы – кисти рук, локти, плечи, бедра, колени. </a:t>
            </a:r>
          </a:p>
          <a:p>
            <a:r>
              <a:rPr lang="ru-RU" altLang="ru-RU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Можно дать дайте дополнительные 3 минуты времени, чтобы каждый мог создать свою индивидуальную комбинацию элементов. </a:t>
            </a:r>
          </a:p>
          <a:p>
            <a:r>
              <a:rPr lang="ru-RU" altLang="ru-RU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Примечание: Если учитель сам принимает участие в этом упражнении, помимо пользы для себя, он поможет также и неуверенным и стеснительным ученикам активнее участвовать в упражнении.</a:t>
            </a:r>
            <a:r>
              <a:rPr lang="ru-RU" altLang="ru-RU" sz="1200" i="1" dirty="0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6522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АМ рефлексии </a:t>
            </a:r>
            <a:r>
              <a:rPr lang="ru-RU" sz="3600" b="1" dirty="0" smtClean="0">
                <a:solidFill>
                  <a:srgbClr val="7030A0"/>
                </a:solidFill>
              </a:rPr>
              <a:t>“Мозаика из слов”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3732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     </a:t>
            </a:r>
          </a:p>
          <a:p>
            <a:pPr>
              <a:buNone/>
            </a:pPr>
            <a:r>
              <a:rPr lang="ru-RU" b="1" dirty="0" smtClean="0"/>
              <a:t>Организация</a:t>
            </a:r>
            <a:endParaRPr lang="ru-RU" b="1" dirty="0"/>
          </a:p>
          <a:p>
            <a:r>
              <a:rPr lang="ru-RU" b="1" dirty="0">
                <a:solidFill>
                  <a:srgbClr val="FF0000"/>
                </a:solidFill>
              </a:rPr>
              <a:t>Все участники делятся на мини-группы по 3-4 человека, каждая мини-группа получает бумагу и должна за 5 минут придумать максимум прилагательных-определений, которые подходят к пройденному уроку. Например, активный, информативный и т.д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После чего они зачитывают полученный список прилагательных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b="1" dirty="0">
                <a:solidFill>
                  <a:srgbClr val="00B050"/>
                </a:solidFill>
              </a:rPr>
              <a:t>Обсуждение. Не обязательно. Можно попросить группы прокомментировать интересные идеи, которые они выскажут</a:t>
            </a:r>
            <a:r>
              <a:rPr lang="ru-RU" b="1" dirty="0" smtClean="0">
                <a:solidFill>
                  <a:srgbClr val="00B050"/>
                </a:solidFill>
              </a:rPr>
              <a:t>.</a:t>
            </a:r>
          </a:p>
          <a:p>
            <a:endParaRPr lang="ru-RU" b="1" dirty="0">
              <a:solidFill>
                <a:srgbClr val="00B050"/>
              </a:solidFill>
            </a:endParaRPr>
          </a:p>
          <a:p>
            <a:r>
              <a:rPr lang="ru-RU" b="1" dirty="0"/>
              <a:t>Вариант.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Можно попросить группы вместо прилагательных составить список ключевых понятий и терминов, связанных с темой урока. </a:t>
            </a:r>
          </a:p>
          <a:p>
            <a:r>
              <a:rPr lang="ru-RU" b="1" dirty="0">
                <a:solidFill>
                  <a:srgbClr val="7030A0"/>
                </a:solidFill>
              </a:rPr>
              <a:t>Упражнение помогает обучающимся вспомнить то, что происходило на уроке, соединить в единое целое свои впечатления о нем и полученную информацию. Также упражнение помогает завершить урок в живой, активной, запоминающейся манере.</a:t>
            </a:r>
          </a:p>
          <a:p>
            <a:pPr>
              <a:buNone/>
            </a:pPr>
            <a:r>
              <a:rPr lang="ru-RU" b="1" dirty="0"/>
              <a:t> 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484784"/>
            <a:ext cx="8352928" cy="4968552"/>
          </a:xfrm>
          <a:prstGeom prst="roundRect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332656"/>
            <a:ext cx="8208912" cy="1008112"/>
          </a:xfrm>
          <a:prstGeom prst="roundRect">
            <a:avLst/>
          </a:prstGeom>
          <a:noFill/>
          <a:ln w="476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323528" y="476672"/>
          <a:ext cx="5058443" cy="5832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5" name="Документ" r:id="rId3" imgW="5940803" imgH="6669960" progId="Word.Document.12">
                  <p:embed/>
                </p:oleObj>
              </mc:Choice>
              <mc:Fallback>
                <p:oleObj name="Документ" r:id="rId3" imgW="5940803" imgH="6669960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76672"/>
                        <a:ext cx="5058443" cy="583264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24128" y="980728"/>
            <a:ext cx="3096344" cy="547260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АМО рефлексии «Мишень»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dirty="0" smtClean="0"/>
              <a:t>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Цель: создать условия для рефлексивно-оценочных действий учащихся.</a:t>
            </a:r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>Организация: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Учитель предлагает заполнить лист самооценки работы на уроке - «выстрелить» в мишень (поставить точку на мишени).  Оценить по 5-бальной шкале собственную учебную деятельность на уроке, собственные достижения, своё эмоциональное самочувствие</a:t>
            </a:r>
            <a:r>
              <a:rPr lang="ru-RU" sz="2000" dirty="0" smtClean="0"/>
              <a:t>.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000100" y="1928802"/>
            <a:ext cx="285752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АКТИВНЫЙ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71736" y="1000108"/>
            <a:ext cx="3643338" cy="642942"/>
          </a:xfrm>
          <a:prstGeom prst="roundRect">
            <a:avLst/>
          </a:prstGeom>
          <a:solidFill>
            <a:srgbClr val="FFFF99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43438" y="1928802"/>
            <a:ext cx="3500462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ДЕЯТЕЛЬНОСТНЫЙ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282" y="4357694"/>
            <a:ext cx="8715436" cy="785818"/>
          </a:xfrm>
          <a:prstGeom prst="roundRect">
            <a:avLst/>
          </a:prstGeom>
          <a:solidFill>
            <a:srgbClr val="FFCCFF">
              <a:alpha val="76863"/>
            </a:srgbClr>
          </a:solidFill>
          <a:ln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Применяют на различных этапах урока.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86050" y="5572140"/>
            <a:ext cx="3643338" cy="785818"/>
          </a:xfrm>
          <a:prstGeom prst="roundRect">
            <a:avLst/>
          </a:prstGeom>
          <a:solidFill>
            <a:srgbClr val="FFFF99"/>
          </a:solidFill>
          <a:ln>
            <a:solidFill>
              <a:srgbClr val="FF99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УСПЕХ</a:t>
            </a: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3071810"/>
            <a:ext cx="2500330" cy="714380"/>
          </a:xfrm>
          <a:prstGeom prst="roundRect">
            <a:avLst/>
          </a:prstGeom>
          <a:solidFill>
            <a:srgbClr val="66FF33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РАЗВИВАЕТ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928926" y="3071810"/>
            <a:ext cx="3286148" cy="714380"/>
          </a:xfrm>
          <a:prstGeom prst="roundRect">
            <a:avLst/>
          </a:prstGeom>
          <a:solidFill>
            <a:srgbClr val="92D050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АКТИВИЗИРУЕТ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57950" y="3071810"/>
            <a:ext cx="2286016" cy="714380"/>
          </a:xfrm>
          <a:prstGeom prst="roundRect">
            <a:avLst/>
          </a:prstGeom>
          <a:solidFill>
            <a:srgbClr val="92D050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251235" y="390089"/>
            <a:ext cx="8712968" cy="100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Метод  «</a:t>
            </a:r>
            <a:r>
              <a:rPr lang="ru-RU" sz="3600" b="1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Синквейн</a:t>
            </a: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»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/>
            </a:r>
            <a:b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</a:b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Недостатки </a:t>
            </a:r>
            <a:r>
              <a:rPr lang="ru-RU" sz="3600" b="1" i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АМО:</a:t>
            </a:r>
            <a:br>
              <a:rPr lang="ru-RU" sz="3600" b="1" i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</a:br>
            <a:endParaRPr lang="ru-RU" sz="3600" b="1" i="1" dirty="0" smtClean="0">
              <a:solidFill>
                <a:srgbClr val="C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28625" y="1143000"/>
            <a:ext cx="8175625" cy="452596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всегда могут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совладать со своими эмоциями,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следовательно,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 уроках создаётся вполне допустимый рабочий шум при обсуждении проблем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</a:pP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выслушивание разных мнений, при выступлении может доминировать мнение одного, если выступающий психологически доминирует в группе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</a:pP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некоторых участников работа в команде с использованием активных методов - только способ ничего не делать. 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преподаватель в должной мере не владеет методиками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то процесс обучения может превратиться в обычную анархию.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4" name="Picture 4" descr="http://www.vlg.rodgor.ru/art_images/160/1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5" y="3560215"/>
            <a:ext cx="3592352" cy="293774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616624" cy="1143000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solidFill>
                  <a:srgbClr val="0070C0"/>
                </a:solidFill>
              </a:rPr>
              <a:t>Подводя итоги…</a:t>
            </a:r>
            <a:endParaRPr lang="ru-RU" sz="4000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132856"/>
            <a:ext cx="5760640" cy="34849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</a:t>
            </a:r>
            <a:r>
              <a:rPr lang="ru-RU" sz="2800" b="1" i="1" dirty="0" smtClean="0">
                <a:solidFill>
                  <a:srgbClr val="FF0000"/>
                </a:solidFill>
              </a:rPr>
              <a:t>Широкое внедрение АМО в школьный образовательный процесс  является стратегической задачей сегодняшнего дня.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988840"/>
            <a:ext cx="6264696" cy="288032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3608" y="620688"/>
            <a:ext cx="4320480" cy="1008112"/>
          </a:xfrm>
          <a:prstGeom prst="roundRect">
            <a:avLst/>
          </a:prstGeom>
          <a:noFill/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539750" y="549275"/>
            <a:ext cx="81756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  <a:cs typeface="Times New Roman" pitchFamily="18" charset="0"/>
              </a:rPr>
              <a:t>Мир </a:t>
            </a:r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активных методов </a:t>
            </a:r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  <a:cs typeface="Times New Roman" pitchFamily="18" charset="0"/>
              </a:rPr>
              <a:t>обучения яркий, удивительный, многогранный. В нем комфортно чувствуют себя и учителя, и ученики. Войдите в этот мир и станьте его полноправным хозяином. Откройте для себя его тайны и возможности, научитесь управлять его мощным потенциалом, сделайте свою работу намного интереснее и эффективнее, а своих учеников благодарными, успешными и счастливыми.</a:t>
            </a:r>
          </a:p>
          <a:p>
            <a:pPr algn="just">
              <a:defRPr/>
            </a:pPr>
            <a:endParaRPr lang="ru-RU" sz="2000" b="1" dirty="0" smtClean="0">
              <a:solidFill>
                <a:srgbClr val="002060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500034" y="357166"/>
            <a:ext cx="82153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214810" y="1928802"/>
            <a:ext cx="4714908" cy="2143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Низкая учебная мотивация</a:t>
            </a:r>
          </a:p>
          <a:p>
            <a:pPr algn="ctr"/>
            <a:r>
              <a:rPr lang="ru-RU" sz="2000" dirty="0" smtClean="0"/>
              <a:t>Нежелание учиться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Проблема современной школы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6314" y="4857760"/>
            <a:ext cx="3786214" cy="1343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Низкое качество обучения</a:t>
            </a:r>
            <a:endParaRPr lang="ru-RU" sz="20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6500826" y="4143380"/>
            <a:ext cx="331471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4" descr="C:\Documents and Settings\Администратор\Рабочий стол\b554104ec67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3116"/>
            <a:ext cx="3714776" cy="40005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Источники информации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276872"/>
            <a:ext cx="7488832" cy="309634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http://Электронный курс образовательного портала "Мой университет»</a:t>
            </a:r>
            <a:r>
              <a:rPr lang="ru-RU" sz="2000" dirty="0" smtClean="0"/>
              <a:t> </a:t>
            </a:r>
            <a:r>
              <a:rPr lang="ru-RU" sz="2000" i="1" dirty="0" smtClean="0">
                <a:solidFill>
                  <a:srgbClr val="FF0000"/>
                </a:solidFill>
              </a:rPr>
              <a:t> «Активные методы обучения»</a:t>
            </a:r>
          </a:p>
          <a:p>
            <a:r>
              <a:rPr lang="ru-RU" sz="2000" u="sng" dirty="0" smtClean="0">
                <a:hlinkClick r:id="rId2"/>
              </a:rPr>
              <a:t>http://mou29-klgd.narod.ru/ob.htm</a:t>
            </a:r>
            <a:endParaRPr lang="ru-RU" sz="2000" u="sng" dirty="0" smtClean="0"/>
          </a:p>
          <a:p>
            <a:r>
              <a:rPr lang="ru-RU" sz="2000" u="sng" dirty="0" smtClean="0">
                <a:hlinkClick r:id="rId3"/>
              </a:rPr>
              <a:t>http://www.yartoys.ru/shop/show_cat.php?start=30&amp;catid=101&amp;option=bypriced</a:t>
            </a:r>
            <a:endParaRPr lang="ru-RU" sz="2000" dirty="0" smtClean="0"/>
          </a:p>
          <a:p>
            <a:r>
              <a:rPr lang="ru-RU" sz="2000" dirty="0" smtClean="0">
                <a:hlinkClick r:id="rId4"/>
              </a:rPr>
              <a:t>http://www.proshkolu.ru/user/Politova65/file/317858/</a:t>
            </a:r>
            <a:endParaRPr lang="ru-RU" sz="2000" dirty="0" smtClean="0"/>
          </a:p>
          <a:p>
            <a:r>
              <a:rPr lang="ru-RU" sz="2000" u="sng" dirty="0" smtClean="0">
                <a:hlinkClick r:id="rId5"/>
              </a:rPr>
              <a:t>http://www.your-mind.ru/category/training/uprazhneniya/dlya-zaversheniya-treninga/</a:t>
            </a:r>
            <a:endParaRPr lang="ru-RU" sz="20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476672"/>
            <a:ext cx="8136904" cy="5760640"/>
          </a:xfrm>
          <a:prstGeom prst="roundRect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620688"/>
            <a:ext cx="7920880" cy="864096"/>
          </a:xfrm>
          <a:prstGeom prst="round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568" y="1700808"/>
            <a:ext cx="7776864" cy="4248472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1000100" y="357166"/>
            <a:ext cx="757242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Изменение роли ученика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857752" y="2071678"/>
            <a:ext cx="3286148" cy="2928958"/>
          </a:xfrm>
          <a:prstGeom prst="ellipse">
            <a:avLst/>
          </a:prstGeom>
          <a:ln w="698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Ученик – </a:t>
            </a:r>
            <a:r>
              <a:rPr lang="ru-RU" sz="2000" dirty="0"/>
              <a:t> </a:t>
            </a:r>
            <a:r>
              <a:rPr lang="ru-RU" sz="2000" dirty="0" smtClean="0"/>
              <a:t>активный участник образовательного процесса</a:t>
            </a:r>
            <a:endParaRPr lang="ru-RU" sz="2000" dirty="0"/>
          </a:p>
        </p:txBody>
      </p:sp>
      <p:sp>
        <p:nvSpPr>
          <p:cNvPr id="6" name="Овал 5"/>
          <p:cNvSpPr/>
          <p:nvPr/>
        </p:nvSpPr>
        <p:spPr>
          <a:xfrm>
            <a:off x="571472" y="2071678"/>
            <a:ext cx="3286148" cy="29289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/>
          </a:p>
          <a:p>
            <a:pPr algn="ctr"/>
            <a:r>
              <a:rPr lang="ru-RU" sz="2000" dirty="0" smtClean="0"/>
              <a:t>Ученик – послушный исполнитель</a:t>
            </a:r>
            <a:endParaRPr lang="ru-RU" sz="2000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6286512" y="5072074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71538" y="5643578"/>
            <a:ext cx="721523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АМО (активные методы обучения)</a:t>
            </a:r>
            <a:endParaRPr lang="ru-RU" sz="3200" dirty="0">
              <a:solidFill>
                <a:schemeClr val="bg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357158" y="1928802"/>
            <a:ext cx="2643206" cy="2214578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1178695" y="1821645"/>
            <a:ext cx="2428892" cy="2357454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трелка вправо 17"/>
          <p:cNvSpPr/>
          <p:nvPr/>
        </p:nvSpPr>
        <p:spPr>
          <a:xfrm>
            <a:off x="3857620" y="3500438"/>
            <a:ext cx="100013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837702" y="548680"/>
            <a:ext cx="6840538" cy="2779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3200" b="1" dirty="0">
                <a:latin typeface="Times New Roman" panose="02020603050405020304" pitchFamily="18" charset="0"/>
              </a:rPr>
              <a:t>Активные методы обучения —</a:t>
            </a:r>
            <a:r>
              <a:rPr lang="ru-RU" altLang="ru-RU" sz="2800" dirty="0">
                <a:latin typeface="Times New Roman" panose="02020603050405020304" pitchFamily="18" charset="0"/>
              </a:rPr>
              <a:t> система методов, обеспечивающих активность и разнообразие мыслительной и практической деятельности учащихся в процессе усвоения учебного материала</a:t>
            </a:r>
            <a:r>
              <a:rPr lang="ru-RU" altLang="ru-RU" sz="2800" dirty="0">
                <a:latin typeface="Verdana" panose="020B0604030504040204" pitchFamily="34" charset="0"/>
              </a:rPr>
              <a:t/>
            </a:r>
            <a:br>
              <a:rPr lang="ru-RU" altLang="ru-RU" sz="2800" dirty="0">
                <a:latin typeface="Verdana" panose="020B0604030504040204" pitchFamily="34" charset="0"/>
              </a:rPr>
            </a:br>
            <a:r>
              <a:rPr lang="ru-RU" altLang="ru-RU" sz="2800" dirty="0">
                <a:latin typeface="Verdana" panose="020B0604030504040204" pitchFamily="34" charset="0"/>
              </a:rPr>
              <a:t/>
            </a:r>
            <a:br>
              <a:rPr lang="ru-RU" altLang="ru-RU" sz="2800" dirty="0">
                <a:latin typeface="Verdana" panose="020B0604030504040204" pitchFamily="34" charset="0"/>
              </a:rPr>
            </a:br>
            <a:endParaRPr lang="ru-RU" altLang="ru-RU" sz="2800" dirty="0">
              <a:latin typeface="Verdana" panose="020B060403050404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00213"/>
            <a:ext cx="1368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9184" y="3861048"/>
            <a:ext cx="734481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Font typeface="Arial Unicode MS" pitchFamily="34" charset="-128"/>
              <a:buChar char="•"/>
            </a:pPr>
            <a:r>
              <a:rPr lang="ru-RU" altLang="ru-RU" dirty="0">
                <a:latin typeface="Times New Roman" panose="02020603050405020304" pitchFamily="18" charset="0"/>
              </a:rPr>
              <a:t>принудительная активизация мышления, когда обучаемый вынужден быть активным независимо от его желания;</a:t>
            </a:r>
          </a:p>
          <a:p>
            <a:pPr>
              <a:spcBef>
                <a:spcPts val="600"/>
              </a:spcBef>
              <a:buFont typeface="Arial Unicode MS" pitchFamily="34" charset="-128"/>
              <a:buChar char="•"/>
            </a:pPr>
            <a:r>
              <a:rPr lang="ru-RU" altLang="ru-RU" dirty="0">
                <a:latin typeface="Times New Roman" panose="02020603050405020304" pitchFamily="18" charset="0"/>
              </a:rPr>
              <a:t>достаточно длительное время вовлечения обучаемых в учебный процесс, поскольку их активность должна быть не кратковременной и эпизодической, а в значительной мере устойчивой и длительной (т.е. в течение всего занятия); </a:t>
            </a:r>
          </a:p>
          <a:p>
            <a:pPr>
              <a:spcBef>
                <a:spcPts val="600"/>
              </a:spcBef>
              <a:buFont typeface="Arial Unicode MS" pitchFamily="34" charset="-128"/>
              <a:buChar char="•"/>
            </a:pPr>
            <a:r>
              <a:rPr lang="ru-RU" altLang="ru-RU" dirty="0">
                <a:latin typeface="Times New Roman" panose="02020603050405020304" pitchFamily="18" charset="0"/>
              </a:rPr>
              <a:t>самостоятельная творческая выработка решений, повышенная степень мотивации и эмоциональности обучаемых. </a:t>
            </a:r>
            <a:endParaRPr lang="ru-RU" altLang="ru-RU" dirty="0">
              <a:latin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91131" y="3124069"/>
            <a:ext cx="64624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Отличительные особенности активного обучения:</a:t>
            </a:r>
            <a:endParaRPr lang="ru-RU" altLang="ru-RU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51104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АМО строятся на: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использовании знаний и опыта обучающихся,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вовлечении в процесс всех органов чувств,</a:t>
            </a:r>
          </a:p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групповой форме организации их работы, </a:t>
            </a:r>
          </a:p>
          <a:p>
            <a:pPr algn="ctr"/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деятельностном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подходе к обучению, 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разнообразных коммуникациях, 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творческом характере обучения,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практической направленности,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диалоге и </a:t>
            </a:r>
            <a:r>
              <a:rPr lang="ru-RU" b="1" dirty="0" err="1" smtClean="0">
                <a:solidFill>
                  <a:srgbClr val="0070C0"/>
                </a:solidFill>
              </a:rPr>
              <a:t>полилоге</a:t>
            </a:r>
            <a:r>
              <a:rPr lang="ru-RU" b="1" dirty="0" smtClean="0">
                <a:solidFill>
                  <a:srgbClr val="0070C0"/>
                </a:solidFill>
              </a:rPr>
              <a:t>,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интерактивности, </a:t>
            </a:r>
          </a:p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игровом действе,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рефлексии,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движении.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Эффекты АМО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Человек запоминает:</a:t>
            </a:r>
          </a:p>
          <a:p>
            <a:r>
              <a:rPr lang="ru-RU" dirty="0" smtClean="0"/>
              <a:t> </a:t>
            </a:r>
            <a:r>
              <a:rPr lang="ru-RU" dirty="0"/>
              <a:t>только </a:t>
            </a:r>
            <a:r>
              <a:rPr lang="ru-RU" dirty="0" smtClean="0"/>
              <a:t>10% того</a:t>
            </a:r>
            <a:r>
              <a:rPr lang="ru-RU" dirty="0"/>
              <a:t>, что он читает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20% того, что слышит, </a:t>
            </a:r>
            <a:endParaRPr lang="ru-RU" dirty="0" smtClean="0"/>
          </a:p>
          <a:p>
            <a:r>
              <a:rPr lang="ru-RU" dirty="0" smtClean="0"/>
              <a:t>30</a:t>
            </a:r>
            <a:r>
              <a:rPr lang="ru-RU" dirty="0"/>
              <a:t>% того, что видит; </a:t>
            </a:r>
            <a:endParaRPr lang="ru-RU" dirty="0" smtClean="0"/>
          </a:p>
          <a:p>
            <a:r>
              <a:rPr lang="ru-RU" dirty="0" smtClean="0"/>
              <a:t>50-70</a:t>
            </a:r>
            <a:r>
              <a:rPr lang="ru-RU" dirty="0"/>
              <a:t>% запоминается при участии в групповых дискуссиях, </a:t>
            </a:r>
            <a:endParaRPr lang="ru-RU" dirty="0" smtClean="0"/>
          </a:p>
          <a:p>
            <a:r>
              <a:rPr lang="ru-RU" dirty="0" smtClean="0"/>
              <a:t>80</a:t>
            </a:r>
            <a:r>
              <a:rPr lang="ru-RU" dirty="0"/>
              <a:t>% - при самостоятельном обнаружении и формулировании </a:t>
            </a:r>
            <a:r>
              <a:rPr lang="ru-RU" dirty="0" smtClean="0"/>
              <a:t>проблем.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И лишь </a:t>
            </a:r>
            <a:r>
              <a:rPr lang="ru-RU" b="1" dirty="0">
                <a:solidFill>
                  <a:srgbClr val="FF0000"/>
                </a:solidFill>
              </a:rPr>
              <a:t>когда обучающийся непосредственно участвует в реальной деятельности, в самостоятельной постановке проблем, выработке и принятии решения, формулировке выводов и прогнозов, он запоминает и усваивает материал </a:t>
            </a:r>
            <a:r>
              <a:rPr lang="ru-RU" b="1" dirty="0" smtClean="0">
                <a:solidFill>
                  <a:srgbClr val="FF0000"/>
                </a:solidFill>
              </a:rPr>
              <a:t>      на 90%.  </a:t>
            </a:r>
          </a:p>
          <a:p>
            <a:endParaRPr lang="ru-RU" dirty="0"/>
          </a:p>
        </p:txBody>
      </p:sp>
      <p:pic>
        <p:nvPicPr>
          <p:cNvPr id="4" name="Picture 3" descr="E:\презентации РР шаблоны\картинки для презентаций\5220-origina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500042"/>
            <a:ext cx="2329454" cy="2476496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  <a:noFill/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sz="3600" b="1" i="1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Эффекты АМО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68313" y="1125538"/>
            <a:ext cx="8383587" cy="4525962"/>
          </a:xfrm>
        </p:spPr>
        <p:txBody>
          <a:bodyPr/>
          <a:lstStyle/>
          <a:p>
            <a:pPr algn="just"/>
            <a:r>
              <a:rPr lang="ru-RU" sz="2000" b="1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АМО формируют положительную учебную мотивацию;</a:t>
            </a:r>
          </a:p>
          <a:p>
            <a:pPr algn="just"/>
            <a:r>
              <a:rPr lang="ru-RU" sz="2000" b="1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повышают познавательную активность обучающихся;</a:t>
            </a:r>
          </a:p>
          <a:p>
            <a:pPr algn="just"/>
            <a:r>
              <a:rPr lang="ru-RU" sz="2000" b="1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активно вовлекают всех школьников в образовательный процесс;</a:t>
            </a:r>
          </a:p>
          <a:p>
            <a:pPr algn="just"/>
            <a:r>
              <a:rPr lang="ru-RU" sz="2000" b="1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стимулируют самостоятельную деятельность;</a:t>
            </a:r>
          </a:p>
          <a:p>
            <a:pPr algn="just"/>
            <a:r>
              <a:rPr lang="ru-RU" sz="2000" b="1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помогают эффективно усваивать большой объем учебной информации;</a:t>
            </a:r>
          </a:p>
          <a:p>
            <a:pPr algn="just"/>
            <a:r>
              <a:rPr lang="ru-RU" sz="2000" b="1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развивают творческие способности, нестандартность мышления, коммуникативно-эмоциональную сферу обучающегося;</a:t>
            </a:r>
          </a:p>
          <a:p>
            <a:pPr algn="just"/>
            <a:r>
              <a:rPr lang="ru-RU" sz="2000" b="1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раскрывают личностно-индивидуальные возможности каждого обучающегося и определяют условия для их проявления и развития.</a:t>
            </a:r>
          </a:p>
          <a:p>
            <a:pPr algn="just"/>
            <a:endParaRPr lang="ru-R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7965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30630" t="15547" r="16241" b="14563"/>
          <a:stretch/>
        </p:blipFill>
        <p:spPr>
          <a:xfrm>
            <a:off x="-1" y="0"/>
            <a:ext cx="9231925" cy="682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2325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2651</Words>
  <Application>Microsoft Office PowerPoint</Application>
  <PresentationFormat>Экран (4:3)</PresentationFormat>
  <Paragraphs>229</Paragraphs>
  <Slides>30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8" baseType="lpstr">
      <vt:lpstr>Arial</vt:lpstr>
      <vt:lpstr>Arial Unicode MS</vt:lpstr>
      <vt:lpstr>Calibri</vt:lpstr>
      <vt:lpstr>Georgia</vt:lpstr>
      <vt:lpstr>Times New Roman</vt:lpstr>
      <vt:lpstr>Verdana</vt:lpstr>
      <vt:lpstr>Тема Office</vt:lpstr>
      <vt:lpstr>Документ</vt:lpstr>
      <vt:lpstr>АКТИВНЫЕ МЕТОДЫ ОБУЧЕНИЯ</vt:lpstr>
      <vt:lpstr>Универсальные  навыки –  требования, предъявляемые жизнью</vt:lpstr>
      <vt:lpstr>Проблема современной школы</vt:lpstr>
      <vt:lpstr>Изменение роли ученика</vt:lpstr>
      <vt:lpstr>Презентация PowerPoint</vt:lpstr>
      <vt:lpstr>АМО строятся на: </vt:lpstr>
      <vt:lpstr>Эффекты АМО </vt:lpstr>
      <vt:lpstr>Эффекты АМО</vt:lpstr>
      <vt:lpstr>Презентация PowerPoint</vt:lpstr>
      <vt:lpstr>Изменение роли учителя</vt:lpstr>
      <vt:lpstr>Технология модерации</vt:lpstr>
      <vt:lpstr>Moderare – в переводе с латинского – приводить в равновесие, управлять, регулировать.  Что даёт технология модерации?</vt:lpstr>
      <vt:lpstr>Каждому этапу урока – свои АМ</vt:lpstr>
      <vt:lpstr>АМ  на начало образовательного мероприятия</vt:lpstr>
      <vt:lpstr>Презентация PowerPoint</vt:lpstr>
      <vt:lpstr>АМО начала урока «Групповое гудение»</vt:lpstr>
      <vt:lpstr>АМ выяснения целей, ожиданий и опасений </vt:lpstr>
      <vt:lpstr>Презентация PowerPoint</vt:lpstr>
      <vt:lpstr>АМ презентации  учебного материала</vt:lpstr>
      <vt:lpstr>Презентация PowerPoint</vt:lpstr>
      <vt:lpstr>Презентация PowerPoint</vt:lpstr>
      <vt:lpstr>Презентация PowerPoint</vt:lpstr>
      <vt:lpstr>Презентация PowerPoint</vt:lpstr>
      <vt:lpstr>АМ рефлексии “Мозаика из слов”</vt:lpstr>
      <vt:lpstr>АМО рефлексии «Мишень»  Цель: создать условия для рефлексивно-оценочных действий учащихся. Организация: Учитель предлагает заполнить лист самооценки работы на уроке - «выстрелить» в мишень (поставить точку на мишени).  Оценить по 5-бальной шкале собственную учебную деятельность на уроке, собственные достижения, своё эмоциональное самочувствие.  </vt:lpstr>
      <vt:lpstr>Презентация PowerPoint</vt:lpstr>
      <vt:lpstr>Недостатки АМО: </vt:lpstr>
      <vt:lpstr>Подводя итоги…</vt:lpstr>
      <vt:lpstr>Презентация PowerPoint</vt:lpstr>
      <vt:lpstr>Источники информации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Nataly</cp:lastModifiedBy>
  <cp:revision>240</cp:revision>
  <dcterms:created xsi:type="dcterms:W3CDTF">2011-03-23T10:03:54Z</dcterms:created>
  <dcterms:modified xsi:type="dcterms:W3CDTF">2018-03-26T16:55:01Z</dcterms:modified>
</cp:coreProperties>
</file>