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2"/>
  </p:notesMasterIdLst>
  <p:sldIdLst>
    <p:sldId id="256" r:id="rId2"/>
    <p:sldId id="258" r:id="rId3"/>
    <p:sldId id="259" r:id="rId4"/>
    <p:sldId id="262" r:id="rId5"/>
    <p:sldId id="265" r:id="rId6"/>
    <p:sldId id="260" r:id="rId7"/>
    <p:sldId id="266" r:id="rId8"/>
    <p:sldId id="261" r:id="rId9"/>
    <p:sldId id="271" r:id="rId10"/>
    <p:sldId id="272" r:id="rId11"/>
    <p:sldId id="278" r:id="rId12"/>
    <p:sldId id="276" r:id="rId13"/>
    <p:sldId id="268" r:id="rId14"/>
    <p:sldId id="269" r:id="rId15"/>
    <p:sldId id="270" r:id="rId16"/>
    <p:sldId id="273" r:id="rId17"/>
    <p:sldId id="274" r:id="rId18"/>
    <p:sldId id="275" r:id="rId19"/>
    <p:sldId id="277" r:id="rId20"/>
    <p:sldId id="279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  <a:srgbClr val="008080"/>
    <a:srgbClr val="9999FF"/>
    <a:srgbClr val="0099CC"/>
    <a:srgbClr val="000099"/>
    <a:srgbClr val="6666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image" Target="../media/image2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D013-EE77-4BB4-82D0-69033136878F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12AB1-7AA0-4461-9D32-1EADF7A170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C1CC3F-65F2-4A2D-B552-AC7CD829F5E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88BE0-D70F-4656-B93E-688631E006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1F492-A986-4422-989E-1EC18122D2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B826-F1C5-494B-9AF8-AEF14DB8F4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5CF79-B084-42AA-BDBB-A91D00967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CB03-1AD3-421A-BB63-83BFC4D65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33A4C-68A4-438D-B0B7-2A22AAD734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869D-2E37-43E9-99BE-CF0254CE3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1BED-8619-4884-BB42-FDC3245DB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FB41-50A0-4A5D-BDBC-66C0A4611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F3D-D6D8-45AA-9531-7FDD5BB999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E78B-11D5-4DED-AA17-5AB5696FD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6CDD-4A91-4748-8BCF-44EF744EE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9B7B-4F91-4E9C-8AD8-E8C48B649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FFC7-477A-4AF7-82F8-1CF052407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33CCFF">
                <a:gamma/>
                <a:tint val="0"/>
                <a:invGamma/>
              </a:srgbClr>
            </a:gs>
            <a:gs pos="50000">
              <a:srgbClr val="33CCFF"/>
            </a:gs>
            <a:gs pos="100000">
              <a:srgbClr val="33CCFF">
                <a:gamma/>
                <a:tint val="0"/>
                <a:invGamma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AD6ED-6B33-48B8-AA63-22419A6BF2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1520" y="1052736"/>
            <a:ext cx="8569325" cy="3888581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167"/>
              </a:avLst>
            </a:prstTxWarp>
          </a:bodyPr>
          <a:lstStyle/>
          <a:p>
            <a:r>
              <a:rPr lang="ru-RU" sz="36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Симметрия. </a:t>
            </a:r>
          </a:p>
          <a:p>
            <a:r>
              <a:rPr lang="ru-RU" sz="36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Осевая и </a:t>
            </a:r>
            <a:endParaRPr lang="ru-RU" sz="3600" b="1" kern="10" dirty="0" smtClean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r>
              <a:rPr lang="ru-RU" sz="3600" b="1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центральная</a:t>
            </a:r>
            <a:endParaRPr lang="ru-RU" sz="3600" b="1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solidFill>
                <a:srgbClr val="FF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r>
              <a:rPr lang="ru-RU" sz="3600" b="1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симметрии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0825" y="5157788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1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214313"/>
            <a:ext cx="8639175" cy="1462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У геометрических фигур может быть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одна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 или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несколько осей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симметрии, а может и не быть совсем.</a:t>
            </a:r>
            <a:b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Georgia" pitchFamily="18" charset="0"/>
              </a:rPr>
              <a:t>Мысленно определите, сколько осей симметрии имеет каждая из фигур?</a:t>
            </a:r>
          </a:p>
        </p:txBody>
      </p:sp>
      <p:pic>
        <p:nvPicPr>
          <p:cNvPr id="22531" name="Picture 7" descr="j029958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4191000"/>
            <a:ext cx="2362200" cy="2357438"/>
          </a:xfrm>
        </p:spPr>
      </p:pic>
      <p:pic>
        <p:nvPicPr>
          <p:cNvPr id="22532" name="Picture 8" descr="BD18235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059488" y="2017713"/>
            <a:ext cx="1981200" cy="1981200"/>
          </a:xfrm>
        </p:spPr>
      </p:pic>
      <p:pic>
        <p:nvPicPr>
          <p:cNvPr id="22533" name="Picture 16" descr="j029976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4211960" y="4653136"/>
            <a:ext cx="1827886" cy="1504188"/>
          </a:xfrm>
        </p:spPr>
      </p:pic>
      <p:sp>
        <p:nvSpPr>
          <p:cNvPr id="8" name="Равнобедренный треугольник 7"/>
          <p:cNvSpPr/>
          <p:nvPr/>
        </p:nvSpPr>
        <p:spPr>
          <a:xfrm>
            <a:off x="3048000" y="1752600"/>
            <a:ext cx="2438400" cy="21336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2743200" y="2819400"/>
            <a:ext cx="3049588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667000" y="2590800"/>
            <a:ext cx="2514600" cy="1524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3352800" y="2590800"/>
            <a:ext cx="2514600" cy="15240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156176" y="2060848"/>
            <a:ext cx="1752600" cy="1752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91294" y="5218906"/>
            <a:ext cx="2743200" cy="777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33400" y="4724400"/>
            <a:ext cx="21336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81000" y="4724400"/>
            <a:ext cx="2209800" cy="1371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153694" y="5447506"/>
            <a:ext cx="2362200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43400" y="5410200"/>
            <a:ext cx="1905000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4419600" y="4876800"/>
            <a:ext cx="1828800" cy="1066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381500" y="5067300"/>
            <a:ext cx="1905000" cy="6096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4495800" y="4724400"/>
            <a:ext cx="1600200" cy="14478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648200" y="4800600"/>
            <a:ext cx="1447800" cy="1295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1"/>
          <p:cNvSpPr>
            <a:spLocks noChangeArrowheads="1"/>
          </p:cNvSpPr>
          <p:nvPr/>
        </p:nvSpPr>
        <p:spPr bwMode="auto">
          <a:xfrm>
            <a:off x="0" y="40141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 придумал тайнопись,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помощью которой он записал окончания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следующих предложений. Расшифруйте его записи.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95536" y="1749556"/>
            <a:ext cx="85689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Средняя глубина океанов                                                     метров.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Средняя высота суши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метров.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283968" y="2852936"/>
          <a:ext cx="2088232" cy="504056"/>
        </p:xfrm>
        <a:graphic>
          <a:graphicData uri="http://schemas.openxmlformats.org/drawingml/2006/table">
            <a:tbl>
              <a:tblPr/>
              <a:tblGrid>
                <a:gridCol w="261029"/>
                <a:gridCol w="261029"/>
                <a:gridCol w="261029"/>
                <a:gridCol w="261029"/>
                <a:gridCol w="261029"/>
                <a:gridCol w="261029"/>
                <a:gridCol w="261029"/>
                <a:gridCol w="261029"/>
              </a:tblGrid>
              <a:tr h="25202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283969" y="1988840"/>
          <a:ext cx="2448270" cy="576064"/>
        </p:xfrm>
        <a:graphic>
          <a:graphicData uri="http://schemas.openxmlformats.org/drawingml/2006/table">
            <a:tbl>
              <a:tblPr/>
              <a:tblGrid>
                <a:gridCol w="222570"/>
                <a:gridCol w="222570"/>
                <a:gridCol w="222570"/>
                <a:gridCol w="222570"/>
                <a:gridCol w="222570"/>
                <a:gridCol w="222570"/>
                <a:gridCol w="222570"/>
                <a:gridCol w="222570"/>
                <a:gridCol w="222570"/>
                <a:gridCol w="222570"/>
                <a:gridCol w="222570"/>
              </a:tblGrid>
              <a:tr h="28803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5868144" y="4581128"/>
          <a:ext cx="2590165" cy="420624"/>
        </p:xfrm>
        <a:graphic>
          <a:graphicData uri="http://schemas.openxmlformats.org/drawingml/2006/table">
            <a:tbl>
              <a:tblPr/>
              <a:tblGrid>
                <a:gridCol w="185420"/>
                <a:gridCol w="185420"/>
                <a:gridCol w="185420"/>
                <a:gridCol w="185420"/>
                <a:gridCol w="185420"/>
                <a:gridCol w="184785"/>
                <a:gridCol w="184785"/>
                <a:gridCol w="184785"/>
                <a:gridCol w="184785"/>
                <a:gridCol w="184785"/>
                <a:gridCol w="184785"/>
                <a:gridCol w="184785"/>
                <a:gridCol w="184785"/>
                <a:gridCol w="184785"/>
              </a:tblGrid>
              <a:tr h="19431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467544" y="3737356"/>
            <a:ext cx="8424936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Земли 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% всей лунной           поверхности.</a:t>
            </a:r>
          </a:p>
          <a:p>
            <a:pPr lvl="0" algn="l"/>
            <a:endParaRPr lang="ru-RU" sz="24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Диаметр Земного шара (через полюса)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метров.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627784" y="3861048"/>
          <a:ext cx="1224135" cy="576064"/>
        </p:xfrm>
        <a:graphic>
          <a:graphicData uri="http://schemas.openxmlformats.org/drawingml/2006/table">
            <a:tbl>
              <a:tblPr/>
              <a:tblGrid>
                <a:gridCol w="244827"/>
                <a:gridCol w="244827"/>
                <a:gridCol w="244827"/>
                <a:gridCol w="244827"/>
                <a:gridCol w="244827"/>
              </a:tblGrid>
              <a:tr h="288032">
                <a:tc gridSpan="2"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BlToT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287338" y="260350"/>
            <a:ext cx="8569325" cy="20891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Буквы, имеющие </a:t>
            </a:r>
          </a:p>
          <a:p>
            <a:r>
              <a:rPr lang="ru-RU" sz="3600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Центр  </a:t>
            </a:r>
            <a:r>
              <a:rPr lang="ru-RU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симметрии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115615" y="3789040"/>
            <a:ext cx="7272809" cy="15850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87"/>
              </a:avLst>
            </a:prstTxWarp>
          </a:bodyPr>
          <a:lstStyle/>
          <a:p>
            <a:r>
              <a:rPr lang="ru-RU" sz="3600" kern="10" dirty="0" smtClean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И Н О Ф Х</a:t>
            </a:r>
            <a:endParaRPr lang="ru-RU" sz="3600" kern="10" dirty="0">
              <a:ln w="2540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WordArt 4"/>
          <p:cNvSpPr>
            <a:spLocks noChangeArrowheads="1" noChangeShapeType="1" noTextEdit="1"/>
          </p:cNvSpPr>
          <p:nvPr/>
        </p:nvSpPr>
        <p:spPr bwMode="auto">
          <a:xfrm>
            <a:off x="287338" y="260350"/>
            <a:ext cx="8569325" cy="20891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Буквы, имеющие </a:t>
            </a:r>
          </a:p>
          <a:p>
            <a:r>
              <a:rPr lang="ru-RU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C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горизонтальную ось симметрии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250825" y="2708275"/>
            <a:ext cx="86423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1"/>
              <a:t>В Е Ж З К Н О С Ф Х Э 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54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WordArt 4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8569325" cy="1439863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Буквы, имеющие </a:t>
            </a:r>
          </a:p>
          <a:p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вертикальную ось симметрии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250825" y="2636838"/>
            <a:ext cx="8713788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1"/>
              <a:t>А Д Ж Л М Н О П Т Ф Х 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WordArt 4"/>
          <p:cNvSpPr>
            <a:spLocks noChangeArrowheads="1" noChangeShapeType="1" noTextEdit="1"/>
          </p:cNvSpPr>
          <p:nvPr/>
        </p:nvSpPr>
        <p:spPr bwMode="auto">
          <a:xfrm>
            <a:off x="250825" y="549275"/>
            <a:ext cx="8642350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Буквы, не имеющие</a:t>
            </a:r>
          </a:p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ось симметрии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50825" y="2636838"/>
            <a:ext cx="86423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1"/>
              <a:t>Б Г И Р У Ц Ч Я 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5292725" y="2420938"/>
            <a:ext cx="914400" cy="9144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000">
              <a:solidFill>
                <a:srgbClr val="FF9999"/>
              </a:solidFill>
              <a:latin typeface="Times New Roman" pitchFamily="18" charset="0"/>
            </a:endParaRPr>
          </a:p>
        </p:txBody>
      </p:sp>
      <p:sp>
        <p:nvSpPr>
          <p:cNvPr id="28675" name="AutoShape 6"/>
          <p:cNvSpPr>
            <a:spLocks noChangeArrowheads="1"/>
          </p:cNvSpPr>
          <p:nvPr/>
        </p:nvSpPr>
        <p:spPr bwMode="auto">
          <a:xfrm>
            <a:off x="1692275" y="2636838"/>
            <a:ext cx="1800225" cy="720725"/>
          </a:xfrm>
          <a:prstGeom prst="parallelogram">
            <a:avLst>
              <a:gd name="adj" fmla="val 62445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6" name="AutoShape 7"/>
          <p:cNvSpPr>
            <a:spLocks noChangeArrowheads="1"/>
          </p:cNvSpPr>
          <p:nvPr/>
        </p:nvSpPr>
        <p:spPr bwMode="auto">
          <a:xfrm>
            <a:off x="179388" y="2492375"/>
            <a:ext cx="1214437" cy="9144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7" name="AutoShape 8"/>
          <p:cNvSpPr>
            <a:spLocks noChangeArrowheads="1"/>
          </p:cNvSpPr>
          <p:nvPr/>
        </p:nvSpPr>
        <p:spPr bwMode="auto">
          <a:xfrm>
            <a:off x="468313" y="3789363"/>
            <a:ext cx="1008062" cy="1655762"/>
          </a:xfrm>
          <a:prstGeom prst="diamond">
            <a:avLst/>
          </a:prstGeom>
          <a:solidFill>
            <a:srgbClr val="669900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8" name="AutoShape 9"/>
          <p:cNvSpPr>
            <a:spLocks noChangeArrowheads="1"/>
          </p:cNvSpPr>
          <p:nvPr/>
        </p:nvSpPr>
        <p:spPr bwMode="auto">
          <a:xfrm>
            <a:off x="3635375" y="2420938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9" name="AutoShape 10"/>
          <p:cNvSpPr>
            <a:spLocks noChangeArrowheads="1"/>
          </p:cNvSpPr>
          <p:nvPr/>
        </p:nvSpPr>
        <p:spPr bwMode="auto">
          <a:xfrm>
            <a:off x="7019925" y="2565400"/>
            <a:ext cx="1512888" cy="790575"/>
          </a:xfrm>
          <a:prstGeom prst="rtTriangle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0" name="AutoShape 11"/>
          <p:cNvSpPr>
            <a:spLocks noChangeArrowheads="1"/>
          </p:cNvSpPr>
          <p:nvPr/>
        </p:nvSpPr>
        <p:spPr bwMode="auto">
          <a:xfrm>
            <a:off x="4787900" y="4005263"/>
            <a:ext cx="1296988" cy="1152525"/>
          </a:xfrm>
          <a:prstGeom prst="hexagon">
            <a:avLst>
              <a:gd name="adj" fmla="val 2813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1" name="AutoShape 12"/>
          <p:cNvSpPr>
            <a:spLocks noChangeArrowheads="1"/>
          </p:cNvSpPr>
          <p:nvPr/>
        </p:nvSpPr>
        <p:spPr bwMode="auto">
          <a:xfrm>
            <a:off x="1763713" y="4005263"/>
            <a:ext cx="1223962" cy="1152525"/>
          </a:xfrm>
          <a:prstGeom prst="pentagon">
            <a:avLst/>
          </a:prstGeom>
          <a:gradFill rotWithShape="0">
            <a:gsLst>
              <a:gs pos="0">
                <a:srgbClr val="FF66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2" name="Oval 13"/>
          <p:cNvSpPr>
            <a:spLocks noChangeArrowheads="1"/>
          </p:cNvSpPr>
          <p:nvPr/>
        </p:nvSpPr>
        <p:spPr bwMode="auto">
          <a:xfrm>
            <a:off x="7667625" y="4149725"/>
            <a:ext cx="914400" cy="9144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3" name="Rectangle 15"/>
          <p:cNvSpPr>
            <a:spLocks noChangeArrowheads="1"/>
          </p:cNvSpPr>
          <p:nvPr/>
        </p:nvSpPr>
        <p:spPr bwMode="auto">
          <a:xfrm>
            <a:off x="3348038" y="3789363"/>
            <a:ext cx="914400" cy="15113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179512" y="115888"/>
            <a:ext cx="871207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990099"/>
                </a:solidFill>
                <a:latin typeface="Calibri" pitchFamily="34" charset="0"/>
              </a:rPr>
              <a:t>                </a:t>
            </a:r>
            <a:r>
              <a:rPr lang="ru-RU" sz="2400" b="1" dirty="0">
                <a:solidFill>
                  <a:srgbClr val="990099"/>
                </a:solidFill>
                <a:latin typeface="Times New Roman" pitchFamily="18" charset="0"/>
              </a:rPr>
              <a:t>Определить фигуры: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solidFill>
                  <a:srgbClr val="990099"/>
                </a:solidFill>
                <a:latin typeface="Times New Roman" pitchFamily="18" charset="0"/>
              </a:rPr>
              <a:t> обладающие центральной симметрией и указать их центр</a:t>
            </a:r>
            <a:r>
              <a:rPr lang="ru-RU" sz="2400" b="1" i="1" dirty="0">
                <a:solidFill>
                  <a:srgbClr val="990099"/>
                </a:solidFill>
                <a:latin typeface="Times New Roman" pitchFamily="18" charset="0"/>
              </a:rPr>
              <a:t>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solidFill>
                  <a:srgbClr val="990099"/>
                </a:solidFill>
                <a:latin typeface="Times New Roman" pitchFamily="18" charset="0"/>
              </a:rPr>
              <a:t>  обладающие осевой симметрией и указать ось  симметрии;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b="1" dirty="0">
                <a:solidFill>
                  <a:srgbClr val="990099"/>
                </a:solidFill>
                <a:latin typeface="Times New Roman" pitchFamily="18" charset="0"/>
              </a:rPr>
              <a:t> имеющие обе симметрии.</a:t>
            </a:r>
          </a:p>
        </p:txBody>
      </p:sp>
      <p:sp>
        <p:nvSpPr>
          <p:cNvPr id="28685" name="Line 17"/>
          <p:cNvSpPr>
            <a:spLocks noChangeShapeType="1"/>
          </p:cNvSpPr>
          <p:nvPr/>
        </p:nvSpPr>
        <p:spPr bwMode="auto">
          <a:xfrm flipV="1">
            <a:off x="827088" y="5516563"/>
            <a:ext cx="1152525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6" name="Line 18"/>
          <p:cNvSpPr>
            <a:spLocks noChangeShapeType="1"/>
          </p:cNvSpPr>
          <p:nvPr/>
        </p:nvSpPr>
        <p:spPr bwMode="auto">
          <a:xfrm>
            <a:off x="827088" y="6308725"/>
            <a:ext cx="144145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7" name="Line 19"/>
          <p:cNvSpPr>
            <a:spLocks noChangeShapeType="1"/>
          </p:cNvSpPr>
          <p:nvPr/>
        </p:nvSpPr>
        <p:spPr bwMode="auto">
          <a:xfrm>
            <a:off x="3132138" y="5805488"/>
            <a:ext cx="1511300" cy="5762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8" name="Line 20"/>
          <p:cNvSpPr>
            <a:spLocks noChangeShapeType="1"/>
          </p:cNvSpPr>
          <p:nvPr/>
        </p:nvSpPr>
        <p:spPr bwMode="auto">
          <a:xfrm flipV="1">
            <a:off x="7524750" y="5661025"/>
            <a:ext cx="1223963" cy="863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89" name="Line 21"/>
          <p:cNvSpPr>
            <a:spLocks noChangeShapeType="1"/>
          </p:cNvSpPr>
          <p:nvPr/>
        </p:nvSpPr>
        <p:spPr bwMode="auto">
          <a:xfrm>
            <a:off x="5364163" y="6092825"/>
            <a:ext cx="17272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90" name="Line 22"/>
          <p:cNvSpPr>
            <a:spLocks noChangeShapeType="1"/>
          </p:cNvSpPr>
          <p:nvPr/>
        </p:nvSpPr>
        <p:spPr bwMode="auto">
          <a:xfrm>
            <a:off x="3132138" y="58054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1" name="AutoShape 26"/>
          <p:cNvSpPr>
            <a:spLocks noChangeArrowheads="1"/>
          </p:cNvSpPr>
          <p:nvPr/>
        </p:nvSpPr>
        <p:spPr bwMode="auto">
          <a:xfrm>
            <a:off x="6372225" y="3860800"/>
            <a:ext cx="863600" cy="1512888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260" name="Group 92"/>
          <p:cNvGraphicFramePr>
            <a:graphicFrameLocks noGrp="1"/>
          </p:cNvGraphicFramePr>
          <p:nvPr>
            <p:ph/>
          </p:nvPr>
        </p:nvGraphicFramePr>
        <p:xfrm>
          <a:off x="228600" y="228600"/>
          <a:ext cx="8583613" cy="6426201"/>
        </p:xfrm>
        <a:graphic>
          <a:graphicData uri="http://schemas.openxmlformats.org/drawingml/2006/table">
            <a:tbl>
              <a:tblPr/>
              <a:tblGrid>
                <a:gridCol w="2819400"/>
                <a:gridCol w="3352800"/>
                <a:gridCol w="2411413"/>
              </a:tblGrid>
              <a:tr h="1373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Фигуры, обладающие центральной симметрией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Фигуры, обладающие осевой симметрией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Фигуры, имеющие обе симметрии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26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2" name="Rectangle 21"/>
          <p:cNvSpPr>
            <a:spLocks noChangeArrowheads="1"/>
          </p:cNvSpPr>
          <p:nvPr/>
        </p:nvSpPr>
        <p:spPr bwMode="auto">
          <a:xfrm>
            <a:off x="457200" y="1752600"/>
            <a:ext cx="647700" cy="6477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000">
              <a:solidFill>
                <a:srgbClr val="FF9999"/>
              </a:solidFill>
              <a:latin typeface="Times New Roman" pitchFamily="18" charset="0"/>
            </a:endParaRPr>
          </a:p>
        </p:txBody>
      </p:sp>
      <p:sp>
        <p:nvSpPr>
          <p:cNvPr id="29713" name="AutoShape 23"/>
          <p:cNvSpPr>
            <a:spLocks noChangeArrowheads="1"/>
          </p:cNvSpPr>
          <p:nvPr/>
        </p:nvSpPr>
        <p:spPr bwMode="auto">
          <a:xfrm>
            <a:off x="457200" y="2743200"/>
            <a:ext cx="1366838" cy="504825"/>
          </a:xfrm>
          <a:prstGeom prst="parallelogram">
            <a:avLst>
              <a:gd name="adj" fmla="val 67689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4" name="Oval 25"/>
          <p:cNvSpPr>
            <a:spLocks noChangeArrowheads="1"/>
          </p:cNvSpPr>
          <p:nvPr/>
        </p:nvSpPr>
        <p:spPr bwMode="auto">
          <a:xfrm>
            <a:off x="381000" y="5105400"/>
            <a:ext cx="720725" cy="7207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5" name="AutoShape 26"/>
          <p:cNvSpPr>
            <a:spLocks noChangeArrowheads="1"/>
          </p:cNvSpPr>
          <p:nvPr/>
        </p:nvSpPr>
        <p:spPr bwMode="auto">
          <a:xfrm>
            <a:off x="3505200" y="2895600"/>
            <a:ext cx="574675" cy="1150938"/>
          </a:xfrm>
          <a:prstGeom prst="diamond">
            <a:avLst/>
          </a:prstGeom>
          <a:solidFill>
            <a:srgbClr val="669900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6" name="AutoShape 27"/>
          <p:cNvSpPr>
            <a:spLocks noChangeArrowheads="1"/>
          </p:cNvSpPr>
          <p:nvPr/>
        </p:nvSpPr>
        <p:spPr bwMode="auto">
          <a:xfrm>
            <a:off x="5257800" y="2743200"/>
            <a:ext cx="863600" cy="792163"/>
          </a:xfrm>
          <a:prstGeom prst="pentagon">
            <a:avLst/>
          </a:prstGeom>
          <a:gradFill rotWithShape="0">
            <a:gsLst>
              <a:gs pos="0">
                <a:srgbClr val="FF66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7" name="Rectangle 29"/>
          <p:cNvSpPr>
            <a:spLocks noChangeArrowheads="1"/>
          </p:cNvSpPr>
          <p:nvPr/>
        </p:nvSpPr>
        <p:spPr bwMode="auto">
          <a:xfrm>
            <a:off x="6781800" y="1828800"/>
            <a:ext cx="576263" cy="1008063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8" name="AutoShape 30"/>
          <p:cNvSpPr>
            <a:spLocks noChangeArrowheads="1"/>
          </p:cNvSpPr>
          <p:nvPr/>
        </p:nvSpPr>
        <p:spPr bwMode="auto">
          <a:xfrm>
            <a:off x="5435600" y="3860800"/>
            <a:ext cx="936625" cy="792163"/>
          </a:xfrm>
          <a:prstGeom prst="hexagon">
            <a:avLst>
              <a:gd name="adj" fmla="val 2955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19" name="AutoShape 31"/>
          <p:cNvSpPr>
            <a:spLocks noChangeArrowheads="1"/>
          </p:cNvSpPr>
          <p:nvPr/>
        </p:nvSpPr>
        <p:spPr bwMode="auto">
          <a:xfrm>
            <a:off x="3200400" y="4724400"/>
            <a:ext cx="1008063" cy="504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20" name="Line 32"/>
          <p:cNvSpPr>
            <a:spLocks noChangeShapeType="1"/>
          </p:cNvSpPr>
          <p:nvPr/>
        </p:nvSpPr>
        <p:spPr bwMode="auto">
          <a:xfrm>
            <a:off x="5003800" y="4724400"/>
            <a:ext cx="1225550" cy="431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Line 34"/>
          <p:cNvSpPr>
            <a:spLocks noChangeShapeType="1"/>
          </p:cNvSpPr>
          <p:nvPr/>
        </p:nvSpPr>
        <p:spPr bwMode="auto">
          <a:xfrm flipV="1">
            <a:off x="1524000" y="5562600"/>
            <a:ext cx="1223963" cy="863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2" name="Line 35"/>
          <p:cNvSpPr>
            <a:spLocks noChangeShapeType="1"/>
          </p:cNvSpPr>
          <p:nvPr/>
        </p:nvSpPr>
        <p:spPr bwMode="auto">
          <a:xfrm flipV="1">
            <a:off x="4716463" y="5229225"/>
            <a:ext cx="935037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3" name="Line 36"/>
          <p:cNvSpPr>
            <a:spLocks noChangeShapeType="1"/>
          </p:cNvSpPr>
          <p:nvPr/>
        </p:nvSpPr>
        <p:spPr bwMode="auto">
          <a:xfrm flipV="1">
            <a:off x="4716463" y="5805488"/>
            <a:ext cx="10795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24" name="Rectangle 37"/>
          <p:cNvSpPr>
            <a:spLocks noChangeArrowheads="1"/>
          </p:cNvSpPr>
          <p:nvPr/>
        </p:nvSpPr>
        <p:spPr bwMode="auto">
          <a:xfrm>
            <a:off x="4356100" y="3860800"/>
            <a:ext cx="649288" cy="64928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000">
              <a:solidFill>
                <a:srgbClr val="FF9999"/>
              </a:solidFill>
              <a:latin typeface="Times New Roman" pitchFamily="18" charset="0"/>
            </a:endParaRPr>
          </a:p>
        </p:txBody>
      </p:sp>
      <p:sp>
        <p:nvSpPr>
          <p:cNvPr id="29725" name="Rectangle 38"/>
          <p:cNvSpPr>
            <a:spLocks noChangeArrowheads="1"/>
          </p:cNvSpPr>
          <p:nvPr/>
        </p:nvSpPr>
        <p:spPr bwMode="auto">
          <a:xfrm>
            <a:off x="7924800" y="1905000"/>
            <a:ext cx="647700" cy="6477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sz="4000">
              <a:solidFill>
                <a:srgbClr val="FF9999"/>
              </a:solidFill>
              <a:latin typeface="Times New Roman" pitchFamily="18" charset="0"/>
            </a:endParaRPr>
          </a:p>
        </p:txBody>
      </p:sp>
      <p:sp>
        <p:nvSpPr>
          <p:cNvPr id="29726" name="AutoShape 39"/>
          <p:cNvSpPr>
            <a:spLocks noChangeArrowheads="1"/>
          </p:cNvSpPr>
          <p:nvPr/>
        </p:nvSpPr>
        <p:spPr bwMode="auto">
          <a:xfrm>
            <a:off x="5334000" y="1676400"/>
            <a:ext cx="863600" cy="719138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27" name="Oval 40"/>
          <p:cNvSpPr>
            <a:spLocks noChangeArrowheads="1"/>
          </p:cNvSpPr>
          <p:nvPr/>
        </p:nvSpPr>
        <p:spPr bwMode="auto">
          <a:xfrm>
            <a:off x="3352800" y="1905000"/>
            <a:ext cx="720725" cy="7207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28" name="Oval 41"/>
          <p:cNvSpPr>
            <a:spLocks noChangeArrowheads="1"/>
          </p:cNvSpPr>
          <p:nvPr/>
        </p:nvSpPr>
        <p:spPr bwMode="auto">
          <a:xfrm>
            <a:off x="7885113" y="3573463"/>
            <a:ext cx="719137" cy="7207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29" name="AutoShape 42"/>
          <p:cNvSpPr>
            <a:spLocks noChangeArrowheads="1"/>
          </p:cNvSpPr>
          <p:nvPr/>
        </p:nvSpPr>
        <p:spPr bwMode="auto">
          <a:xfrm>
            <a:off x="1828800" y="1828800"/>
            <a:ext cx="935038" cy="792163"/>
          </a:xfrm>
          <a:prstGeom prst="hexagon">
            <a:avLst>
              <a:gd name="adj" fmla="val 2950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30" name="Line 43"/>
          <p:cNvSpPr>
            <a:spLocks noChangeShapeType="1"/>
          </p:cNvSpPr>
          <p:nvPr/>
        </p:nvSpPr>
        <p:spPr bwMode="auto">
          <a:xfrm flipV="1">
            <a:off x="5148263" y="5734050"/>
            <a:ext cx="1223962" cy="863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1" name="Line 44"/>
          <p:cNvSpPr>
            <a:spLocks noChangeShapeType="1"/>
          </p:cNvSpPr>
          <p:nvPr/>
        </p:nvSpPr>
        <p:spPr bwMode="auto">
          <a:xfrm flipV="1">
            <a:off x="7239000" y="2971800"/>
            <a:ext cx="1223963" cy="8636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32" name="Line 45"/>
          <p:cNvSpPr>
            <a:spLocks noChangeShapeType="1"/>
          </p:cNvSpPr>
          <p:nvPr/>
        </p:nvSpPr>
        <p:spPr bwMode="auto">
          <a:xfrm>
            <a:off x="1619250" y="3716338"/>
            <a:ext cx="1368425" cy="503237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33" name="Line 46"/>
          <p:cNvSpPr>
            <a:spLocks noChangeShapeType="1"/>
          </p:cNvSpPr>
          <p:nvPr/>
        </p:nvSpPr>
        <p:spPr bwMode="auto">
          <a:xfrm>
            <a:off x="6934200" y="4343400"/>
            <a:ext cx="1511300" cy="5762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34" name="Rectangle 47"/>
          <p:cNvSpPr>
            <a:spLocks noChangeArrowheads="1"/>
          </p:cNvSpPr>
          <p:nvPr/>
        </p:nvSpPr>
        <p:spPr bwMode="auto">
          <a:xfrm>
            <a:off x="4419600" y="2133600"/>
            <a:ext cx="574675" cy="10795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35" name="Rectangle 48"/>
          <p:cNvSpPr>
            <a:spLocks noChangeArrowheads="1"/>
          </p:cNvSpPr>
          <p:nvPr/>
        </p:nvSpPr>
        <p:spPr bwMode="auto">
          <a:xfrm>
            <a:off x="1905000" y="4343400"/>
            <a:ext cx="576263" cy="1008063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36" name="AutoShape 50"/>
          <p:cNvSpPr>
            <a:spLocks noChangeArrowheads="1"/>
          </p:cNvSpPr>
          <p:nvPr/>
        </p:nvSpPr>
        <p:spPr bwMode="auto">
          <a:xfrm>
            <a:off x="6553200" y="4876800"/>
            <a:ext cx="935038" cy="792163"/>
          </a:xfrm>
          <a:prstGeom prst="hexagon">
            <a:avLst>
              <a:gd name="adj" fmla="val 29509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37" name="AutoShape 51"/>
          <p:cNvSpPr>
            <a:spLocks noChangeArrowheads="1"/>
          </p:cNvSpPr>
          <p:nvPr/>
        </p:nvSpPr>
        <p:spPr bwMode="auto">
          <a:xfrm>
            <a:off x="3810000" y="5334000"/>
            <a:ext cx="647700" cy="115252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38" name="AutoShape 52"/>
          <p:cNvSpPr>
            <a:spLocks noChangeArrowheads="1"/>
          </p:cNvSpPr>
          <p:nvPr/>
        </p:nvSpPr>
        <p:spPr bwMode="auto">
          <a:xfrm>
            <a:off x="609600" y="3505200"/>
            <a:ext cx="574675" cy="1150938"/>
          </a:xfrm>
          <a:prstGeom prst="diamond">
            <a:avLst/>
          </a:prstGeom>
          <a:solidFill>
            <a:srgbClr val="669900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39" name="AutoShape 53"/>
          <p:cNvSpPr>
            <a:spLocks noChangeArrowheads="1"/>
          </p:cNvSpPr>
          <p:nvPr/>
        </p:nvSpPr>
        <p:spPr bwMode="auto">
          <a:xfrm>
            <a:off x="7848600" y="5257800"/>
            <a:ext cx="574675" cy="1150938"/>
          </a:xfrm>
          <a:prstGeom prst="diamond">
            <a:avLst/>
          </a:prstGeom>
          <a:solidFill>
            <a:srgbClr val="669900"/>
          </a:solidFill>
          <a:ln w="9525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1"/>
          <p:cNvSpPr>
            <a:spLocks noChangeArrowheads="1"/>
          </p:cNvSpPr>
          <p:nvPr/>
        </p:nvSpPr>
        <p:spPr bwMode="auto">
          <a:xfrm>
            <a:off x="1331640" y="908720"/>
            <a:ext cx="66405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оценивания: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баллов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фигуры </a:t>
            </a: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расставлены правильно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балла - 1 - 3 ошибки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балла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ошибок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балла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более 8 ошибок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95536" y="214313"/>
            <a:ext cx="8559552" cy="5918200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Оценка за урок зависит 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от </a:t>
            </a:r>
            <a:r>
              <a:rPr lang="ru-RU" b="1" dirty="0"/>
              <a:t>суммы </a:t>
            </a:r>
            <a:r>
              <a:rPr lang="en-US" b="1" dirty="0"/>
              <a:t>n</a:t>
            </a:r>
            <a:r>
              <a:rPr lang="ru-RU" b="1" dirty="0"/>
              <a:t> набранных баллов </a:t>
            </a:r>
            <a:r>
              <a:rPr lang="ru-RU" b="1" dirty="0" smtClean="0"/>
              <a:t>по </a:t>
            </a:r>
            <a:r>
              <a:rPr lang="ru-RU" b="1" dirty="0"/>
              <a:t>всем заданиям</a:t>
            </a:r>
            <a:r>
              <a:rPr lang="ru-RU" b="1" dirty="0" smtClean="0"/>
              <a:t>.</a:t>
            </a:r>
          </a:p>
          <a:p>
            <a:pPr algn="ctr">
              <a:buNone/>
            </a:pPr>
            <a:endParaRPr lang="ru-RU" dirty="0"/>
          </a:p>
          <a:p>
            <a:pPr lvl="0" algn="ctr">
              <a:buNone/>
            </a:pPr>
            <a:r>
              <a:rPr lang="ru-RU" dirty="0"/>
              <a:t>при </a:t>
            </a:r>
            <a:r>
              <a:rPr lang="en-US" dirty="0"/>
              <a:t>n</a:t>
            </a:r>
            <a:r>
              <a:rPr lang="ru-RU" i="1" dirty="0"/>
              <a:t> = 22 - </a:t>
            </a:r>
            <a:r>
              <a:rPr lang="ru-RU" i="1" dirty="0" smtClean="0"/>
              <a:t>24</a:t>
            </a:r>
            <a:r>
              <a:rPr lang="ru-RU" dirty="0" smtClean="0"/>
              <a:t>, </a:t>
            </a:r>
            <a:r>
              <a:rPr lang="ru-RU" dirty="0"/>
              <a:t>то ученик получает «5»; </a:t>
            </a:r>
          </a:p>
          <a:p>
            <a:pPr lvl="0" algn="ctr">
              <a:buNone/>
            </a:pPr>
            <a:r>
              <a:rPr lang="ru-RU" dirty="0"/>
              <a:t>при 15 ≤ </a:t>
            </a:r>
            <a:r>
              <a:rPr lang="en-US" dirty="0"/>
              <a:t>n</a:t>
            </a:r>
            <a:r>
              <a:rPr lang="ru-RU" dirty="0"/>
              <a:t> &lt; 22 - оценка «4»; </a:t>
            </a:r>
          </a:p>
          <a:p>
            <a:pPr lvl="0" algn="ctr">
              <a:buNone/>
            </a:pPr>
            <a:r>
              <a:rPr lang="ru-RU" dirty="0"/>
              <a:t>при 9 ≤ </a:t>
            </a:r>
            <a:r>
              <a:rPr lang="en-US" dirty="0"/>
              <a:t>n</a:t>
            </a:r>
            <a:r>
              <a:rPr lang="ru-RU" i="1" dirty="0"/>
              <a:t> &lt; 15</a:t>
            </a:r>
            <a:r>
              <a:rPr lang="ru-RU" dirty="0"/>
              <a:t> - оценка»3»; </a:t>
            </a:r>
          </a:p>
          <a:p>
            <a:pPr lvl="0" algn="ctr">
              <a:buNone/>
            </a:pPr>
            <a:r>
              <a:rPr lang="ru-RU" dirty="0"/>
              <a:t>при </a:t>
            </a:r>
            <a:r>
              <a:rPr lang="en-US" dirty="0"/>
              <a:t>n</a:t>
            </a:r>
            <a:r>
              <a:rPr lang="en-US" i="1" dirty="0"/>
              <a:t> </a:t>
            </a:r>
            <a:r>
              <a:rPr lang="ru-RU" dirty="0"/>
              <a:t>&lt; 9 ученик </a:t>
            </a:r>
            <a:r>
              <a:rPr lang="ru-RU" dirty="0" smtClean="0"/>
              <a:t>получает </a:t>
            </a:r>
            <a:r>
              <a:rPr lang="ru-RU" dirty="0"/>
              <a:t>«2».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4400" b="1" dirty="0"/>
              <a:t>Я в листочке, я в кристалле,</a:t>
            </a:r>
          </a:p>
          <a:p>
            <a:pPr marL="609600" indent="-609600" algn="ctr">
              <a:buFontTx/>
              <a:buNone/>
            </a:pPr>
            <a:r>
              <a:rPr lang="ru-RU" sz="4400" b="1" dirty="0"/>
              <a:t>Я в живописи, архитектуре,</a:t>
            </a:r>
          </a:p>
          <a:p>
            <a:pPr marL="609600" indent="-609600" algn="ctr">
              <a:buFontTx/>
              <a:buNone/>
            </a:pPr>
            <a:r>
              <a:rPr lang="ru-RU" sz="4400" b="1" dirty="0"/>
              <a:t>Я в геометрии, я в человеке.</a:t>
            </a:r>
          </a:p>
          <a:p>
            <a:pPr marL="609600" indent="-609600" algn="ctr">
              <a:buFontTx/>
              <a:buNone/>
            </a:pPr>
            <a:r>
              <a:rPr lang="ru-RU" sz="4400" b="1" dirty="0"/>
              <a:t>Одним я нравлюсь, другие</a:t>
            </a:r>
          </a:p>
          <a:p>
            <a:pPr marL="609600" indent="-609600" algn="ctr">
              <a:buFontTx/>
              <a:buNone/>
            </a:pPr>
            <a:r>
              <a:rPr lang="ru-RU" sz="4400" b="1" dirty="0"/>
              <a:t>Находят меня скучной.</a:t>
            </a:r>
          </a:p>
          <a:p>
            <a:pPr marL="609600" indent="-609600" algn="ctr">
              <a:buFontTx/>
              <a:buNone/>
            </a:pPr>
            <a:r>
              <a:rPr lang="ru-RU" sz="4400" b="1" dirty="0"/>
              <a:t>Но все признают, что </a:t>
            </a:r>
          </a:p>
          <a:p>
            <a:pPr marL="609600" indent="-609600" algn="ctr">
              <a:buFontTx/>
              <a:buNone/>
            </a:pPr>
            <a:r>
              <a:rPr lang="ru-RU" sz="4400" b="1" dirty="0"/>
              <a:t>Я - элемент красоты.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8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6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3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Домашнее задание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Повторить  п. 6.6 – </a:t>
            </a:r>
            <a:r>
              <a:rPr lang="ru-RU" dirty="0" smtClean="0"/>
              <a:t>6.7</a:t>
            </a:r>
          </a:p>
          <a:p>
            <a:pPr algn="ctr">
              <a:buNone/>
            </a:pPr>
            <a:r>
              <a:rPr lang="ru-RU" dirty="0" smtClean="0"/>
              <a:t>Придумайте рисунок,  иллюстрирующий симметрию, и изобразите его на отдельном листе.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971550" y="476250"/>
            <a:ext cx="72009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dirty="0">
                <a:solidFill>
                  <a:srgbClr val="800080"/>
                </a:solidFill>
              </a:rPr>
              <a:t>Слово «симметрия» греческого происхождения («сим» - с, «</a:t>
            </a:r>
            <a:r>
              <a:rPr lang="ru-RU" sz="3200" b="1" dirty="0" err="1">
                <a:solidFill>
                  <a:srgbClr val="800080"/>
                </a:solidFill>
              </a:rPr>
              <a:t>метрон</a:t>
            </a:r>
            <a:r>
              <a:rPr lang="ru-RU" sz="3200" b="1" dirty="0">
                <a:solidFill>
                  <a:srgbClr val="800080"/>
                </a:solidFill>
              </a:rPr>
              <a:t>» - мера) и буквально означает «соразмерность».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50825" y="2565400"/>
            <a:ext cx="8642350" cy="57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660033"/>
                </a:solidFill>
              </a:rPr>
              <a:t>Симметрия является той идеей, с помощью которой человек веками пытается объяснить и создать порядок, красоту и совершенство.</a:t>
            </a:r>
          </a:p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660033"/>
                </a:solidFill>
              </a:rPr>
              <a:t>                                   </a:t>
            </a:r>
            <a:r>
              <a:rPr lang="ru-RU" sz="3200" b="1" dirty="0">
                <a:solidFill>
                  <a:srgbClr val="660033"/>
                </a:solidFill>
              </a:rPr>
              <a:t>Герман Вейль</a:t>
            </a:r>
            <a:r>
              <a:rPr lang="ru-RU" sz="3200" b="1" dirty="0"/>
              <a:t>.</a:t>
            </a:r>
            <a:r>
              <a:rPr lang="ru-RU" sz="3200" b="1" dirty="0">
                <a:solidFill>
                  <a:srgbClr val="660033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ru-RU" sz="3200" b="1" dirty="0">
              <a:solidFill>
                <a:srgbClr val="660033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660033"/>
                </a:solidFill>
              </a:rPr>
              <a:t>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6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6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6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6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6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971550" y="2205038"/>
            <a:ext cx="2879725" cy="1223962"/>
          </a:xfrm>
          <a:prstGeom prst="rect">
            <a:avLst/>
          </a:prstGeom>
          <a:solidFill>
            <a:srgbClr val="00CC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4572000" y="1196975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>
            <a:off x="900113" y="1268413"/>
            <a:ext cx="3024187" cy="935037"/>
          </a:xfrm>
          <a:prstGeom prst="flowChartExtract">
            <a:avLst/>
          </a:prstGeom>
          <a:solidFill>
            <a:srgbClr val="66FF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25" name="Oval 9"/>
          <p:cNvSpPr>
            <a:spLocks noChangeArrowheads="1"/>
          </p:cNvSpPr>
          <p:nvPr/>
        </p:nvSpPr>
        <p:spPr bwMode="auto">
          <a:xfrm>
            <a:off x="2195513" y="1557338"/>
            <a:ext cx="431800" cy="431800"/>
          </a:xfrm>
          <a:prstGeom prst="ellipse">
            <a:avLst/>
          </a:prstGeom>
          <a:solidFill>
            <a:schemeClr val="tx2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2" name="WordArt 16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Что общего на данных рисунках?</a:t>
            </a:r>
          </a:p>
        </p:txBody>
      </p:sp>
      <p:sp>
        <p:nvSpPr>
          <p:cNvPr id="86033" name="AutoShape 17"/>
          <p:cNvSpPr>
            <a:spLocks noChangeArrowheads="1"/>
          </p:cNvSpPr>
          <p:nvPr/>
        </p:nvSpPr>
        <p:spPr bwMode="auto">
          <a:xfrm>
            <a:off x="5219700" y="1268413"/>
            <a:ext cx="3024188" cy="935037"/>
          </a:xfrm>
          <a:prstGeom prst="flowChartExtract">
            <a:avLst/>
          </a:prstGeom>
          <a:solidFill>
            <a:srgbClr val="66FF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5292725" y="2205038"/>
            <a:ext cx="2879725" cy="1223962"/>
          </a:xfrm>
          <a:prstGeom prst="rect">
            <a:avLst/>
          </a:prstGeom>
          <a:solidFill>
            <a:srgbClr val="00CCFF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5" name="Oval 19"/>
          <p:cNvSpPr>
            <a:spLocks noChangeArrowheads="1"/>
          </p:cNvSpPr>
          <p:nvPr/>
        </p:nvSpPr>
        <p:spPr bwMode="auto">
          <a:xfrm>
            <a:off x="6516688" y="1557338"/>
            <a:ext cx="431800" cy="431800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6" name="Rectangle 20"/>
          <p:cNvSpPr>
            <a:spLocks noChangeArrowheads="1"/>
          </p:cNvSpPr>
          <p:nvPr/>
        </p:nvSpPr>
        <p:spPr bwMode="auto">
          <a:xfrm>
            <a:off x="1187450" y="2492375"/>
            <a:ext cx="720725" cy="358775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2124075" y="2492375"/>
            <a:ext cx="719138" cy="358775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3348038" y="2708275"/>
            <a:ext cx="503237" cy="720725"/>
          </a:xfrm>
          <a:prstGeom prst="rect">
            <a:avLst/>
          </a:prstGeom>
          <a:solidFill>
            <a:srgbClr val="6633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7235825" y="2492375"/>
            <a:ext cx="720725" cy="358775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6300788" y="2492375"/>
            <a:ext cx="719137" cy="358775"/>
          </a:xfrm>
          <a:prstGeom prst="rect">
            <a:avLst/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5292725" y="2708275"/>
            <a:ext cx="503238" cy="720725"/>
          </a:xfrm>
          <a:prstGeom prst="rect">
            <a:avLst/>
          </a:prstGeom>
          <a:solidFill>
            <a:srgbClr val="660033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2" name="AutoShape 26"/>
          <p:cNvSpPr>
            <a:spLocks noChangeArrowheads="1"/>
          </p:cNvSpPr>
          <p:nvPr/>
        </p:nvSpPr>
        <p:spPr bwMode="auto">
          <a:xfrm rot="16200000">
            <a:off x="1547019" y="3933031"/>
            <a:ext cx="1728788" cy="2879725"/>
          </a:xfrm>
          <a:prstGeom prst="moon">
            <a:avLst>
              <a:gd name="adj" fmla="val 65194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ru-RU">
              <a:solidFill>
                <a:srgbClr val="FF66FF"/>
              </a:solidFill>
            </a:endParaRPr>
          </a:p>
        </p:txBody>
      </p:sp>
      <p:sp>
        <p:nvSpPr>
          <p:cNvPr id="86043" name="AutoShape 27"/>
          <p:cNvSpPr>
            <a:spLocks noChangeArrowheads="1"/>
          </p:cNvSpPr>
          <p:nvPr/>
        </p:nvSpPr>
        <p:spPr bwMode="auto">
          <a:xfrm rot="16200000">
            <a:off x="5868194" y="3933031"/>
            <a:ext cx="1728788" cy="2879725"/>
          </a:xfrm>
          <a:prstGeom prst="moon">
            <a:avLst>
              <a:gd name="adj" fmla="val 65194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6" name="Oval 30"/>
          <p:cNvSpPr>
            <a:spLocks noChangeArrowheads="1"/>
          </p:cNvSpPr>
          <p:nvPr/>
        </p:nvSpPr>
        <p:spPr bwMode="auto">
          <a:xfrm>
            <a:off x="971550" y="3860800"/>
            <a:ext cx="2879725" cy="122396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7" name="Oval 31"/>
          <p:cNvSpPr>
            <a:spLocks noChangeArrowheads="1"/>
          </p:cNvSpPr>
          <p:nvPr/>
        </p:nvSpPr>
        <p:spPr bwMode="auto">
          <a:xfrm>
            <a:off x="5292725" y="3860800"/>
            <a:ext cx="2879725" cy="1223963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8" name="Oval 32"/>
          <p:cNvSpPr>
            <a:spLocks noChangeArrowheads="1"/>
          </p:cNvSpPr>
          <p:nvPr/>
        </p:nvSpPr>
        <p:spPr bwMode="auto">
          <a:xfrm>
            <a:off x="1403350" y="5157788"/>
            <a:ext cx="431800" cy="431800"/>
          </a:xfrm>
          <a:prstGeom prst="ellipse">
            <a:avLst/>
          </a:prstGeom>
          <a:solidFill>
            <a:srgbClr val="CC99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49" name="Line 33"/>
          <p:cNvSpPr>
            <a:spLocks noChangeShapeType="1"/>
          </p:cNvSpPr>
          <p:nvPr/>
        </p:nvSpPr>
        <p:spPr bwMode="auto">
          <a:xfrm>
            <a:off x="4572000" y="3933825"/>
            <a:ext cx="0" cy="2519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50" name="Oval 34"/>
          <p:cNvSpPr>
            <a:spLocks noChangeArrowheads="1"/>
          </p:cNvSpPr>
          <p:nvPr/>
        </p:nvSpPr>
        <p:spPr bwMode="auto">
          <a:xfrm>
            <a:off x="2843213" y="5157788"/>
            <a:ext cx="576262" cy="576262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1" name="Oval 35"/>
          <p:cNvSpPr>
            <a:spLocks noChangeArrowheads="1"/>
          </p:cNvSpPr>
          <p:nvPr/>
        </p:nvSpPr>
        <p:spPr bwMode="auto">
          <a:xfrm>
            <a:off x="1908175" y="5589588"/>
            <a:ext cx="215900" cy="2159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2" name="Oval 36"/>
          <p:cNvSpPr>
            <a:spLocks noChangeArrowheads="1"/>
          </p:cNvSpPr>
          <p:nvPr/>
        </p:nvSpPr>
        <p:spPr bwMode="auto">
          <a:xfrm>
            <a:off x="3492500" y="5013325"/>
            <a:ext cx="142875" cy="1444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3" name="Oval 37"/>
          <p:cNvSpPr>
            <a:spLocks noChangeArrowheads="1"/>
          </p:cNvSpPr>
          <p:nvPr/>
        </p:nvSpPr>
        <p:spPr bwMode="auto">
          <a:xfrm>
            <a:off x="5508625" y="5013325"/>
            <a:ext cx="142875" cy="1444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4" name="Oval 38"/>
          <p:cNvSpPr>
            <a:spLocks noChangeArrowheads="1"/>
          </p:cNvSpPr>
          <p:nvPr/>
        </p:nvSpPr>
        <p:spPr bwMode="auto">
          <a:xfrm>
            <a:off x="5724525" y="5157788"/>
            <a:ext cx="576263" cy="576262"/>
          </a:xfrm>
          <a:prstGeom prst="ellipse">
            <a:avLst/>
          </a:prstGeom>
          <a:solidFill>
            <a:srgbClr val="66CC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5" name="Oval 39"/>
          <p:cNvSpPr>
            <a:spLocks noChangeArrowheads="1"/>
          </p:cNvSpPr>
          <p:nvPr/>
        </p:nvSpPr>
        <p:spPr bwMode="auto">
          <a:xfrm>
            <a:off x="7019925" y="5589588"/>
            <a:ext cx="215900" cy="2159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6" name="Oval 40"/>
          <p:cNvSpPr>
            <a:spLocks noChangeArrowheads="1"/>
          </p:cNvSpPr>
          <p:nvPr/>
        </p:nvSpPr>
        <p:spPr bwMode="auto">
          <a:xfrm>
            <a:off x="7308850" y="5157788"/>
            <a:ext cx="431800" cy="431800"/>
          </a:xfrm>
          <a:prstGeom prst="ellipse">
            <a:avLst/>
          </a:prstGeom>
          <a:solidFill>
            <a:srgbClr val="CC99FF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6057" name="Line 41"/>
          <p:cNvSpPr>
            <a:spLocks noChangeShapeType="1"/>
          </p:cNvSpPr>
          <p:nvPr/>
        </p:nvSpPr>
        <p:spPr bwMode="auto">
          <a:xfrm>
            <a:off x="1619250" y="2492375"/>
            <a:ext cx="0" cy="3603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58" name="Line 42"/>
          <p:cNvSpPr>
            <a:spLocks noChangeShapeType="1"/>
          </p:cNvSpPr>
          <p:nvPr/>
        </p:nvSpPr>
        <p:spPr bwMode="auto">
          <a:xfrm>
            <a:off x="2555875" y="2492375"/>
            <a:ext cx="0" cy="3603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59" name="Line 43"/>
          <p:cNvSpPr>
            <a:spLocks noChangeShapeType="1"/>
          </p:cNvSpPr>
          <p:nvPr/>
        </p:nvSpPr>
        <p:spPr bwMode="auto">
          <a:xfrm>
            <a:off x="6588125" y="2492375"/>
            <a:ext cx="0" cy="3603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60" name="Line 44"/>
          <p:cNvSpPr>
            <a:spLocks noChangeShapeType="1"/>
          </p:cNvSpPr>
          <p:nvPr/>
        </p:nvSpPr>
        <p:spPr bwMode="auto">
          <a:xfrm>
            <a:off x="7524750" y="2492375"/>
            <a:ext cx="0" cy="3603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60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1077913" y="1916113"/>
            <a:ext cx="7129462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4643438" y="549275"/>
            <a:ext cx="0" cy="2879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042988" y="1916113"/>
            <a:ext cx="288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а</a:t>
            </a:r>
          </a:p>
        </p:txBody>
      </p:sp>
      <p:sp>
        <p:nvSpPr>
          <p:cNvPr id="101388" name="Oval 12"/>
          <p:cNvSpPr>
            <a:spLocks noChangeArrowheads="1"/>
          </p:cNvSpPr>
          <p:nvPr/>
        </p:nvSpPr>
        <p:spPr bwMode="auto">
          <a:xfrm>
            <a:off x="4552950" y="476250"/>
            <a:ext cx="1809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9" name="Oval 13"/>
          <p:cNvSpPr>
            <a:spLocks noChangeArrowheads="1"/>
          </p:cNvSpPr>
          <p:nvPr/>
        </p:nvSpPr>
        <p:spPr bwMode="auto">
          <a:xfrm>
            <a:off x="4570413" y="3321050"/>
            <a:ext cx="144462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1391" name="Object 15"/>
          <p:cNvGraphicFramePr>
            <a:graphicFrameLocks noChangeAspect="1"/>
          </p:cNvGraphicFramePr>
          <p:nvPr/>
        </p:nvGraphicFramePr>
        <p:xfrm>
          <a:off x="4859338" y="3054350"/>
          <a:ext cx="598487" cy="747713"/>
        </p:xfrm>
        <a:graphic>
          <a:graphicData uri="http://schemas.openxmlformats.org/presentationml/2006/ole">
            <p:oleObj spid="_x0000_s101391" name="Equation" r:id="rId3" imgW="177480" imgH="215640" progId="Equation.3">
              <p:embed/>
            </p:oleObj>
          </a:graphicData>
        </a:graphic>
      </p:graphicFrame>
      <p:graphicFrame>
        <p:nvGraphicFramePr>
          <p:cNvPr id="101392" name="Object 16"/>
          <p:cNvGraphicFramePr>
            <a:graphicFrameLocks noChangeAspect="1"/>
          </p:cNvGraphicFramePr>
          <p:nvPr/>
        </p:nvGraphicFramePr>
        <p:xfrm>
          <a:off x="4643438" y="260350"/>
          <a:ext cx="466725" cy="576263"/>
        </p:xfrm>
        <a:graphic>
          <a:graphicData uri="http://schemas.openxmlformats.org/presentationml/2006/ole">
            <p:oleObj spid="_x0000_s101392" name="Equation" r:id="rId4" imgW="152280" imgH="164880" progId="Equation.3">
              <p:embed/>
            </p:oleObj>
          </a:graphicData>
        </a:graphic>
      </p:graphicFrame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250825" y="3716338"/>
            <a:ext cx="864235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660066"/>
                </a:solidFill>
              </a:rPr>
              <a:t>Две точки        и           называются симметричными относительно прямой </a:t>
            </a:r>
            <a:r>
              <a:rPr lang="ru-RU" sz="2800" b="1" i="1">
                <a:solidFill>
                  <a:srgbClr val="660066"/>
                </a:solidFill>
              </a:rPr>
              <a:t>а,  </a:t>
            </a:r>
            <a:r>
              <a:rPr lang="ru-RU" sz="2800" b="1">
                <a:solidFill>
                  <a:srgbClr val="660066"/>
                </a:solidFill>
              </a:rPr>
              <a:t>если эта прямая проходит через середину через середину отрезка           и перпендикулярна к нему. </a:t>
            </a:r>
          </a:p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660066"/>
                </a:solidFill>
              </a:rPr>
              <a:t>Прямая </a:t>
            </a:r>
            <a:r>
              <a:rPr lang="ru-RU" sz="2800" b="1" i="1">
                <a:solidFill>
                  <a:srgbClr val="660066"/>
                </a:solidFill>
              </a:rPr>
              <a:t>а</a:t>
            </a:r>
            <a:r>
              <a:rPr lang="ru-RU" sz="2800" b="1">
                <a:solidFill>
                  <a:srgbClr val="660066"/>
                </a:solidFill>
              </a:rPr>
              <a:t> называется осью симметрии.</a:t>
            </a:r>
            <a:endParaRPr lang="ru-RU" sz="2800" b="1" i="1">
              <a:solidFill>
                <a:srgbClr val="660066"/>
              </a:solidFill>
            </a:endParaRPr>
          </a:p>
          <a:p>
            <a:pPr>
              <a:spcBef>
                <a:spcPct val="50000"/>
              </a:spcBef>
            </a:pPr>
            <a:endParaRPr lang="ru-RU" sz="2800" b="1">
              <a:solidFill>
                <a:srgbClr val="660066"/>
              </a:solidFill>
            </a:endParaRPr>
          </a:p>
        </p:txBody>
      </p:sp>
      <p:graphicFrame>
        <p:nvGraphicFramePr>
          <p:cNvPr id="101394" name="Object 18"/>
          <p:cNvGraphicFramePr>
            <a:graphicFrameLocks noChangeAspect="1"/>
          </p:cNvGraphicFramePr>
          <p:nvPr/>
        </p:nvGraphicFramePr>
        <p:xfrm>
          <a:off x="3419475" y="3716338"/>
          <a:ext cx="431800" cy="503237"/>
        </p:xfrm>
        <a:graphic>
          <a:graphicData uri="http://schemas.openxmlformats.org/presentationml/2006/ole">
            <p:oleObj spid="_x0000_s101394" name="Equation" r:id="rId5" imgW="152280" imgH="164880" progId="Equation.3">
              <p:embed/>
            </p:oleObj>
          </a:graphicData>
        </a:graphic>
      </p:graphicFrame>
      <p:graphicFrame>
        <p:nvGraphicFramePr>
          <p:cNvPr id="101395" name="Object 19"/>
          <p:cNvGraphicFramePr>
            <a:graphicFrameLocks noChangeAspect="1"/>
          </p:cNvGraphicFramePr>
          <p:nvPr/>
        </p:nvGraphicFramePr>
        <p:xfrm>
          <a:off x="4572000" y="3644900"/>
          <a:ext cx="576263" cy="647700"/>
        </p:xfrm>
        <a:graphic>
          <a:graphicData uri="http://schemas.openxmlformats.org/presentationml/2006/ole">
            <p:oleObj spid="_x0000_s101395" name="Equation" r:id="rId6" imgW="177480" imgH="215640" progId="Equation.3">
              <p:embed/>
            </p:oleObj>
          </a:graphicData>
        </a:graphic>
      </p:graphicFrame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3851275" y="4941888"/>
          <a:ext cx="720725" cy="584200"/>
        </p:xfrm>
        <a:graphic>
          <a:graphicData uri="http://schemas.openxmlformats.org/presentationml/2006/ole">
            <p:oleObj spid="_x0000_s101396" name="Equation" r:id="rId7" imgW="266400" imgH="215640" progId="Equation.3">
              <p:embed/>
            </p:oleObj>
          </a:graphicData>
        </a:graphic>
      </p:graphicFrame>
      <p:sp>
        <p:nvSpPr>
          <p:cNvPr id="101398" name="Line 22"/>
          <p:cNvSpPr>
            <a:spLocks noChangeShapeType="1"/>
          </p:cNvSpPr>
          <p:nvPr/>
        </p:nvSpPr>
        <p:spPr bwMode="auto">
          <a:xfrm>
            <a:off x="4498975" y="1268413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1400" name="Line 24"/>
          <p:cNvSpPr>
            <a:spLocks noChangeShapeType="1"/>
          </p:cNvSpPr>
          <p:nvPr/>
        </p:nvSpPr>
        <p:spPr bwMode="auto">
          <a:xfrm>
            <a:off x="4498975" y="2708275"/>
            <a:ext cx="2873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101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101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500"/>
                            </p:stCondLst>
                            <p:childTnLst>
                              <p:par>
                                <p:cTn id="86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10138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 animBg="1"/>
      <p:bldP spid="101386" grpId="0" animBg="1"/>
      <p:bldP spid="101386" grpId="1" animBg="1"/>
      <p:bldP spid="101387" grpId="0"/>
      <p:bldP spid="101388" grpId="0" animBg="1"/>
      <p:bldP spid="101389" grpId="0" animBg="1"/>
      <p:bldP spid="101398" grpId="0" animBg="1"/>
      <p:bldP spid="1014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50825" y="549275"/>
            <a:ext cx="86423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Две точки        и     называются симметричными относительно точки О, если О –  середина отрезка          .</a:t>
            </a:r>
          </a:p>
          <a:p>
            <a:pPr algn="just">
              <a:spcBef>
                <a:spcPct val="50000"/>
              </a:spcBef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Точка О – называется центром симметрии</a:t>
            </a:r>
          </a:p>
        </p:txBody>
      </p:sp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3132138" y="476250"/>
          <a:ext cx="647700" cy="577850"/>
        </p:xfrm>
        <a:graphic>
          <a:graphicData uri="http://schemas.openxmlformats.org/presentationml/2006/ole">
            <p:oleObj spid="_x0000_s78857" name="Equation" r:id="rId3" imgW="152280" imgH="164880" progId="Equation.3">
              <p:embed/>
            </p:oleObj>
          </a:graphicData>
        </a:graphic>
      </p:graphicFrame>
      <p:graphicFrame>
        <p:nvGraphicFramePr>
          <p:cNvPr id="78858" name="Object 10"/>
          <p:cNvGraphicFramePr>
            <a:graphicFrameLocks noChangeAspect="1"/>
          </p:cNvGraphicFramePr>
          <p:nvPr/>
        </p:nvGraphicFramePr>
        <p:xfrm>
          <a:off x="5580063" y="476250"/>
          <a:ext cx="747712" cy="692150"/>
        </p:xfrm>
        <a:graphic>
          <a:graphicData uri="http://schemas.openxmlformats.org/presentationml/2006/ole">
            <p:oleObj spid="_x0000_s78858" name="Equation" r:id="rId4" imgW="177480" imgH="215640" progId="Equation.3">
              <p:embed/>
            </p:oleObj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3851275" y="1341438"/>
          <a:ext cx="1079500" cy="728662"/>
        </p:xfrm>
        <a:graphic>
          <a:graphicData uri="http://schemas.openxmlformats.org/presentationml/2006/ole">
            <p:oleObj spid="_x0000_s78859" name="Equation" r:id="rId5" imgW="266400" imgH="215640" progId="Equation.3">
              <p:embed/>
            </p:oleObj>
          </a:graphicData>
        </a:graphic>
      </p:graphicFrame>
      <p:sp>
        <p:nvSpPr>
          <p:cNvPr id="78860" name="Line 12"/>
          <p:cNvSpPr>
            <a:spLocks noChangeShapeType="1"/>
          </p:cNvSpPr>
          <p:nvPr/>
        </p:nvSpPr>
        <p:spPr bwMode="auto">
          <a:xfrm flipV="1">
            <a:off x="1763713" y="3429000"/>
            <a:ext cx="5759450" cy="2808288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1" name="Oval 13"/>
          <p:cNvSpPr>
            <a:spLocks noChangeArrowheads="1"/>
          </p:cNvSpPr>
          <p:nvPr/>
        </p:nvSpPr>
        <p:spPr bwMode="auto">
          <a:xfrm>
            <a:off x="1547813" y="6092825"/>
            <a:ext cx="215900" cy="2889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7451725" y="3213100"/>
            <a:ext cx="215900" cy="3238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auto">
          <a:xfrm>
            <a:off x="4498975" y="4652963"/>
            <a:ext cx="288925" cy="2889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1116013" y="5373688"/>
          <a:ext cx="598487" cy="647700"/>
        </p:xfrm>
        <a:graphic>
          <a:graphicData uri="http://schemas.openxmlformats.org/presentationml/2006/ole">
            <p:oleObj spid="_x0000_s78864" name="Equation" r:id="rId6" imgW="152280" imgH="164880" progId="Equation.3">
              <p:embed/>
            </p:oleObj>
          </a:graphicData>
        </a:graphic>
      </p:graphicFrame>
      <p:graphicFrame>
        <p:nvGraphicFramePr>
          <p:cNvPr id="78866" name="Object 18"/>
          <p:cNvGraphicFramePr>
            <a:graphicFrameLocks noChangeAspect="1"/>
          </p:cNvGraphicFramePr>
          <p:nvPr/>
        </p:nvGraphicFramePr>
        <p:xfrm>
          <a:off x="6732588" y="2673350"/>
          <a:ext cx="622300" cy="755650"/>
        </p:xfrm>
        <a:graphic>
          <a:graphicData uri="http://schemas.openxmlformats.org/presentationml/2006/ole">
            <p:oleObj spid="_x0000_s78866" name="Equation" r:id="rId7" imgW="177480" imgH="215640" progId="Equation.3">
              <p:embed/>
            </p:oleObj>
          </a:graphicData>
        </a:graphic>
      </p:graphicFrame>
      <p:graphicFrame>
        <p:nvGraphicFramePr>
          <p:cNvPr id="78867" name="Object 19"/>
          <p:cNvGraphicFramePr>
            <a:graphicFrameLocks noChangeAspect="1"/>
          </p:cNvGraphicFramePr>
          <p:nvPr/>
        </p:nvGraphicFramePr>
        <p:xfrm>
          <a:off x="4073525" y="4076700"/>
          <a:ext cx="569913" cy="665163"/>
        </p:xfrm>
        <a:graphic>
          <a:graphicData uri="http://schemas.openxmlformats.org/presentationml/2006/ole">
            <p:oleObj spid="_x0000_s78867" name="Equation" r:id="rId8" imgW="152280" imgH="177480" progId="Equation.3">
              <p:embed/>
            </p:oleObj>
          </a:graphicData>
        </a:graphic>
      </p:graphicFrame>
      <p:sp>
        <p:nvSpPr>
          <p:cNvPr id="78868" name="Line 20"/>
          <p:cNvSpPr>
            <a:spLocks noChangeShapeType="1"/>
          </p:cNvSpPr>
          <p:nvPr/>
        </p:nvSpPr>
        <p:spPr bwMode="auto">
          <a:xfrm>
            <a:off x="6011863" y="38608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3132138" y="5157788"/>
            <a:ext cx="0" cy="7191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788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78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0" grpId="0" animBg="1"/>
      <p:bldP spid="78861" grpId="0" animBg="1"/>
      <p:bldP spid="78862" grpId="0" animBg="1"/>
      <p:bldP spid="78863" grpId="0" animBg="1"/>
      <p:bldP spid="78868" grpId="0" animBg="1"/>
      <p:bldP spid="788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49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878522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Фигура называется симметричной относительно прямой </a:t>
            </a: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 если для каждой точки фигуры симметричная ей точка относительно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прямой </a:t>
            </a:r>
            <a:r>
              <a:rPr lang="ru-RU" sz="36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также принадлежит этой фигуре. 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Прямая а  называется осью симметрии фигуры.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2411413" y="3429000"/>
            <a:ext cx="3673475" cy="14398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2411413" y="4868863"/>
            <a:ext cx="3600450" cy="14398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1619250" y="4868863"/>
            <a:ext cx="5903913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1619250" y="47974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/>
      <p:bldP spid="103431" grpId="0" animBg="1"/>
      <p:bldP spid="103432" grpId="0" animBg="1"/>
      <p:bldP spid="1034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0" y="188913"/>
            <a:ext cx="9144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Фигура называется симметричной относительно точки О, если для каждой точки фигуры симметричная ей точка относительно точки О также принадлежит этой фигуре.</a:t>
            </a: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Точка О называется центром симметрии фигуры.</a:t>
            </a:r>
          </a:p>
        </p:txBody>
      </p:sp>
      <p:sp>
        <p:nvSpPr>
          <p:cNvPr id="79896" name="AutoShape 24"/>
          <p:cNvSpPr>
            <a:spLocks noChangeArrowheads="1"/>
          </p:cNvSpPr>
          <p:nvPr/>
        </p:nvSpPr>
        <p:spPr bwMode="auto">
          <a:xfrm>
            <a:off x="250825" y="3429000"/>
            <a:ext cx="3240088" cy="2087563"/>
          </a:xfrm>
          <a:prstGeom prst="parallelogram">
            <a:avLst>
              <a:gd name="adj" fmla="val 38802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97" name="Rectangle 25"/>
          <p:cNvSpPr>
            <a:spLocks noChangeArrowheads="1"/>
          </p:cNvSpPr>
          <p:nvPr/>
        </p:nvSpPr>
        <p:spPr bwMode="auto">
          <a:xfrm>
            <a:off x="3924300" y="3429000"/>
            <a:ext cx="2303463" cy="216058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98" name="Oval 26"/>
          <p:cNvSpPr>
            <a:spLocks noChangeArrowheads="1"/>
          </p:cNvSpPr>
          <p:nvPr/>
        </p:nvSpPr>
        <p:spPr bwMode="auto">
          <a:xfrm>
            <a:off x="6732588" y="3429000"/>
            <a:ext cx="2087562" cy="2160588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>
            <a:off x="1042988" y="3429000"/>
            <a:ext cx="1657350" cy="2087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00" name="Line 28"/>
          <p:cNvSpPr>
            <a:spLocks noChangeShapeType="1"/>
          </p:cNvSpPr>
          <p:nvPr/>
        </p:nvSpPr>
        <p:spPr bwMode="auto">
          <a:xfrm flipV="1">
            <a:off x="250825" y="3429000"/>
            <a:ext cx="3241675" cy="2087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01" name="Line 29"/>
          <p:cNvSpPr>
            <a:spLocks noChangeShapeType="1"/>
          </p:cNvSpPr>
          <p:nvPr/>
        </p:nvSpPr>
        <p:spPr bwMode="auto">
          <a:xfrm flipV="1">
            <a:off x="3924300" y="3429000"/>
            <a:ext cx="2303463" cy="2160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02" name="Line 30"/>
          <p:cNvSpPr>
            <a:spLocks noChangeShapeType="1"/>
          </p:cNvSpPr>
          <p:nvPr/>
        </p:nvSpPr>
        <p:spPr bwMode="auto">
          <a:xfrm>
            <a:off x="3924300" y="3429000"/>
            <a:ext cx="2303463" cy="2160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903" name="Oval 31"/>
          <p:cNvSpPr>
            <a:spLocks noChangeArrowheads="1"/>
          </p:cNvSpPr>
          <p:nvPr/>
        </p:nvSpPr>
        <p:spPr bwMode="auto">
          <a:xfrm>
            <a:off x="1763713" y="4365625"/>
            <a:ext cx="287337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4" name="Oval 32"/>
          <p:cNvSpPr>
            <a:spLocks noChangeArrowheads="1"/>
          </p:cNvSpPr>
          <p:nvPr/>
        </p:nvSpPr>
        <p:spPr bwMode="auto">
          <a:xfrm>
            <a:off x="4932363" y="4365625"/>
            <a:ext cx="288925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905" name="Oval 33"/>
          <p:cNvSpPr>
            <a:spLocks noChangeArrowheads="1"/>
          </p:cNvSpPr>
          <p:nvPr/>
        </p:nvSpPr>
        <p:spPr bwMode="auto">
          <a:xfrm>
            <a:off x="7667625" y="4365625"/>
            <a:ext cx="217488" cy="2873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9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799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9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6" grpId="0" animBg="1"/>
      <p:bldP spid="79897" grpId="0" animBg="1"/>
      <p:bldP spid="79898" grpId="0" animBg="1"/>
      <p:bldP spid="79899" grpId="0" animBg="1"/>
      <p:bldP spid="79900" grpId="0" animBg="1"/>
      <p:bldP spid="79901" grpId="0" animBg="1"/>
      <p:bldP spid="79902" grpId="0" animBg="1"/>
      <p:bldP spid="79903" grpId="0" animBg="1"/>
      <p:bldP spid="79904" grpId="0" animBg="1"/>
      <p:bldP spid="799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04800" y="214313"/>
            <a:ext cx="8639175" cy="1462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990099"/>
                </a:solidFill>
                <a:latin typeface="Georgia" pitchFamily="18" charset="0"/>
              </a:rPr>
              <a:t>У геометрических фигур может быть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одна</a:t>
            </a:r>
            <a:r>
              <a:rPr lang="ru-RU" sz="2400" b="1" dirty="0" smtClean="0">
                <a:solidFill>
                  <a:srgbClr val="990099"/>
                </a:solidFill>
                <a:latin typeface="Georgia" pitchFamily="18" charset="0"/>
              </a:rPr>
              <a:t> или 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несколько осей</a:t>
            </a:r>
            <a:r>
              <a:rPr lang="ru-RU" sz="2400" b="1" dirty="0" smtClean="0">
                <a:solidFill>
                  <a:srgbClr val="990099"/>
                </a:solidFill>
                <a:latin typeface="Georgia" pitchFamily="18" charset="0"/>
              </a:rPr>
              <a:t> симметрии, а может и не быть совсем.</a:t>
            </a:r>
            <a:br>
              <a:rPr lang="ru-RU" sz="2400" b="1" dirty="0" smtClean="0">
                <a:solidFill>
                  <a:srgbClr val="990099"/>
                </a:solidFill>
                <a:latin typeface="Georgia" pitchFamily="18" charset="0"/>
              </a:rPr>
            </a:br>
            <a:r>
              <a:rPr lang="ru-RU" sz="2400" b="1" dirty="0" smtClean="0">
                <a:solidFill>
                  <a:srgbClr val="990099"/>
                </a:solidFill>
                <a:latin typeface="Georgia" pitchFamily="18" charset="0"/>
              </a:rPr>
              <a:t>Мысленно определите, сколько осей симметрии имеет каждая из фигур?</a:t>
            </a:r>
          </a:p>
        </p:txBody>
      </p:sp>
      <p:pic>
        <p:nvPicPr>
          <p:cNvPr id="21507" name="Picture 7" descr="j029958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4191000"/>
            <a:ext cx="2362200" cy="2357438"/>
          </a:xfrm>
        </p:spPr>
      </p:pic>
      <p:pic>
        <p:nvPicPr>
          <p:cNvPr id="21508" name="Picture 8" descr="BD18235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059488" y="2017713"/>
            <a:ext cx="1981200" cy="1981200"/>
          </a:xfrm>
        </p:spPr>
      </p:pic>
      <p:pic>
        <p:nvPicPr>
          <p:cNvPr id="21509" name="Picture 16" descr="j029976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tretch>
            <a:fillRect/>
          </a:stretch>
        </p:blipFill>
        <p:spPr>
          <a:xfrm>
            <a:off x="3779912" y="4365104"/>
            <a:ext cx="1827886" cy="1504188"/>
          </a:xfrm>
        </p:spPr>
      </p:pic>
      <p:sp>
        <p:nvSpPr>
          <p:cNvPr id="8" name="Равнобедренный треугольник 7"/>
          <p:cNvSpPr/>
          <p:nvPr/>
        </p:nvSpPr>
        <p:spPr>
          <a:xfrm>
            <a:off x="3048000" y="1752600"/>
            <a:ext cx="2438400" cy="21336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507</Words>
  <Application>Microsoft Office PowerPoint</Application>
  <PresentationFormat>Экран (4:3)</PresentationFormat>
  <Paragraphs>78</Paragraphs>
  <Slides>20</Slides>
  <Notes>1</Notes>
  <HiddenSlides>4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У геометрических фигур может быть одна или несколько осей симметрии, а может и не быть совсем. Мысленно определите, сколько осей симметрии имеет каждая из фигур?</vt:lpstr>
      <vt:lpstr>У геометрических фигур может быть одна или несколько осей симметрии, а может и не быть совсем. Мысленно определите, сколько осей симметрии имеет каждая из фигур?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МРИО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Каткова С.В.</dc:creator>
  <cp:lastModifiedBy>home</cp:lastModifiedBy>
  <cp:revision>55</cp:revision>
  <dcterms:created xsi:type="dcterms:W3CDTF">2005-10-07T06:19:32Z</dcterms:created>
  <dcterms:modified xsi:type="dcterms:W3CDTF">2015-06-23T15:49:19Z</dcterms:modified>
</cp:coreProperties>
</file>