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4" r:id="rId2"/>
    <p:sldId id="353" r:id="rId3"/>
    <p:sldId id="354" r:id="rId4"/>
    <p:sldId id="356" r:id="rId5"/>
    <p:sldId id="358" r:id="rId6"/>
    <p:sldId id="360" r:id="rId7"/>
    <p:sldId id="362" r:id="rId8"/>
    <p:sldId id="364" r:id="rId9"/>
    <p:sldId id="366" r:id="rId10"/>
    <p:sldId id="372" r:id="rId11"/>
    <p:sldId id="349" r:id="rId12"/>
    <p:sldId id="371" r:id="rId13"/>
    <p:sldId id="379" r:id="rId14"/>
    <p:sldId id="381" r:id="rId15"/>
    <p:sldId id="265" r:id="rId16"/>
    <p:sldId id="327" r:id="rId17"/>
    <p:sldId id="340" r:id="rId18"/>
    <p:sldId id="344" r:id="rId19"/>
    <p:sldId id="339" r:id="rId20"/>
    <p:sldId id="334" r:id="rId21"/>
    <p:sldId id="320" r:id="rId22"/>
    <p:sldId id="318" r:id="rId23"/>
    <p:sldId id="3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1F"/>
    <a:srgbClr val="884106"/>
    <a:srgbClr val="FF9966"/>
    <a:srgbClr val="FF66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45465" autoAdjust="0"/>
  </p:normalViewPr>
  <p:slideViewPr>
    <p:cSldViewPr>
      <p:cViewPr>
        <p:scale>
          <a:sx n="70" d="100"/>
          <a:sy n="70" d="100"/>
        </p:scale>
        <p:origin x="-1123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87F3-A84B-49F6-BE35-E08AD6FE26C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A0597-5965-4084-91F6-A1424141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9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ldw_af_ (84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283960" cy="6200249"/>
          </a:xfrm>
          <a:prstGeom prst="rect">
            <a:avLst/>
          </a:prstGeom>
          <a:noFill/>
        </p:spPr>
      </p:pic>
      <p:pic>
        <p:nvPicPr>
          <p:cNvPr id="1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19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4756" y="-27404"/>
            <a:ext cx="3131840" cy="3186648"/>
          </a:xfrm>
          <a:prstGeom prst="rect">
            <a:avLst/>
          </a:prstGeom>
          <a:noFill/>
        </p:spPr>
      </p:pic>
      <p:pic>
        <p:nvPicPr>
          <p:cNvPr id="20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12160" y="3671352"/>
            <a:ext cx="3131840" cy="3186648"/>
          </a:xfrm>
          <a:prstGeom prst="rect">
            <a:avLst/>
          </a:prstGeom>
          <a:noFill/>
        </p:spPr>
      </p:pic>
      <p:pic>
        <p:nvPicPr>
          <p:cNvPr id="13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404" y="3698756"/>
            <a:ext cx="3131840" cy="31866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30" name="Picture 10" descr="ОСЕННИЙ ДЕКОР (9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157192"/>
            <a:ext cx="4762500" cy="1905000"/>
          </a:xfrm>
          <a:prstGeom prst="rect">
            <a:avLst/>
          </a:prstGeom>
          <a:noFill/>
        </p:spPr>
      </p:pic>
      <p:pic>
        <p:nvPicPr>
          <p:cNvPr id="12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704109">
            <a:off x="611560" y="332656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51520" y="188640"/>
            <a:ext cx="8784976" cy="65527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11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0"/>
            <a:ext cx="3131840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5825547" y="3467537"/>
            <a:ext cx="3361053" cy="3419872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283960" cy="620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4F9-737D-4EAB-9AB9-D4948212C579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277E-B6A5-48E9-9C46-BD17959F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18D2-1403-496F-BE8A-997BFB8ECD2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772400" cy="1112835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928802"/>
            <a:ext cx="6400800" cy="25717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Monotype Corsiva" pitchFamily="66" charset="0"/>
              </a:rPr>
              <a:t>«Знатоки русского языка»</a:t>
            </a:r>
            <a:endParaRPr lang="ru-RU" sz="7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2466" name="Picture 2" descr="https://lh6.ggpht.com/3ekLKd9jOsdCm9RM8DBjjJw3QT_laK2YxFzOfcgznh0sC2BJmYCMv1C69N91pzlgVw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86256"/>
            <a:ext cx="221455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Конкурс «Грамотей»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34" y="2071678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Придумайте по 1 слову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каждую букву слова «яблочки».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букв в сумме окажется в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словах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(более длинные слова), тот получает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столько баллов.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142852"/>
            <a:ext cx="75724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99" y="357166"/>
            <a:ext cx="86422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 пословицу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12283"/>
          <a:stretch>
            <a:fillRect/>
          </a:stretch>
        </p:blipFill>
        <p:spPr bwMode="auto">
          <a:xfrm>
            <a:off x="107504" y="1412776"/>
            <a:ext cx="25743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1556792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без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556792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не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924944"/>
            <a:ext cx="216024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тишь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1556792"/>
            <a:ext cx="158417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ско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924944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са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5661248"/>
            <a:ext cx="158417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рус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2924944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по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365104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го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7896" y="4581128"/>
            <a:ext cx="93610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я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4149080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зы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5661248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ка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5661248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ло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5661248"/>
            <a:ext cx="79208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и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4365104"/>
            <a:ext cx="14401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га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5661248"/>
            <a:ext cx="158417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FF00"/>
                </a:solidFill>
              </a:rPr>
              <a:t>ско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420888"/>
            <a:ext cx="5832648" cy="400110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15287" cy="1023923"/>
          </a:xfrm>
        </p:spPr>
        <p:txBody>
          <a:bodyPr lIns="91436" tIns="45718" rIns="91436" bIns="45718">
            <a:normAutofit fontScale="90000"/>
          </a:bodyPr>
          <a:lstStyle/>
          <a:p>
            <a:pPr algn="ctr" eaLnBrk="1" hangingPunct="1"/>
            <a:r>
              <a:rPr lang="ru-RU" sz="3400" b="1" dirty="0" smtClean="0"/>
              <a:t>Что объединяет следующие существительные?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8229600" cy="2614618"/>
          </a:xfrm>
        </p:spPr>
        <p:txBody>
          <a:bodyPr lIns="91436" tIns="45718" rIns="91436" bIns="45718"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1.Тбилиси, Дели, Токио, кофе.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	2. Уссури, </a:t>
            </a:r>
            <a:r>
              <a:rPr lang="ru-RU" b="1" dirty="0" err="1" smtClean="0">
                <a:solidFill>
                  <a:srgbClr val="002060"/>
                </a:solidFill>
              </a:rPr>
              <a:t>Нейси</a:t>
            </a:r>
            <a:r>
              <a:rPr lang="ru-RU" b="1" dirty="0" smtClean="0">
                <a:solidFill>
                  <a:srgbClr val="002060"/>
                </a:solidFill>
              </a:rPr>
              <a:t> , Миссисипи, По.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	3.Онтарио, пальто, какао, пенсне.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каком из слов нет окончания?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9725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степной</a:t>
            </a:r>
          </a:p>
          <a:p>
            <a:pPr marL="2879725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стеной</a:t>
            </a:r>
          </a:p>
          <a:p>
            <a:pPr marL="2879725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герой</a:t>
            </a:r>
          </a:p>
          <a:p>
            <a:pPr marL="2879725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долой</a:t>
            </a:r>
          </a:p>
          <a:p>
            <a:pPr marL="2879725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второй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Как правильно обратиться </a:t>
            </a:r>
            <a:br>
              <a:rPr lang="ru-RU" sz="3600" b="1" dirty="0" smtClean="0"/>
            </a:br>
            <a:r>
              <a:rPr lang="ru-RU" sz="3600" b="1" dirty="0" smtClean="0"/>
              <a:t>к человеку в </a:t>
            </a:r>
            <a:r>
              <a:rPr lang="ru-RU" sz="3600" b="1" dirty="0"/>
              <a:t>И</a:t>
            </a:r>
            <a:r>
              <a:rPr lang="ru-RU" sz="3600" b="1" dirty="0" smtClean="0"/>
              <a:t>спании?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2879725" indent="11113"/>
            <a:r>
              <a:rPr lang="ru-RU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</a:t>
            </a:r>
          </a:p>
          <a:p>
            <a:pPr marL="2879725" indent="1111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сеньор</a:t>
            </a:r>
          </a:p>
          <a:p>
            <a:pPr marL="2879725" indent="1111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месье</a:t>
            </a:r>
          </a:p>
          <a:p>
            <a:pPr marL="2879725" indent="1111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мистер</a:t>
            </a:r>
          </a:p>
          <a:p>
            <a:pPr marL="2879725" indent="11113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дон</a:t>
            </a:r>
          </a:p>
          <a:p>
            <a:pPr marL="2879725" indent="11113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87624" y="620688"/>
            <a:ext cx="7715304" cy="3857625"/>
            <a:chOff x="428596" y="571500"/>
            <a:chExt cx="7715304" cy="3857625"/>
          </a:xfrm>
        </p:grpSpPr>
        <p:pic>
          <p:nvPicPr>
            <p:cNvPr id="7170" name="Picture 2" descr="C:\Documents and Settings\Владелец\Мои документы\Мои рисунки\доск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571500"/>
              <a:ext cx="7043738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642938" y="1000125"/>
              <a:ext cx="7215187" cy="6921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900" b="1" i="1" spc="50" dirty="0">
                <a:ln w="11430"/>
                <a:solidFill>
                  <a:srgbClr val="FFFF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8596" y="1214422"/>
              <a:ext cx="7715304" cy="255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8000" b="1" i="1" spc="50" dirty="0">
                  <a:ln w="11430"/>
                  <a:solidFill>
                    <a:srgbClr val="FFFFB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Отгадайте </a:t>
              </a:r>
              <a:r>
                <a:rPr lang="ru-RU" sz="8000" b="1" i="1" spc="50" dirty="0" smtClean="0">
                  <a:ln w="11430"/>
                  <a:solidFill>
                    <a:srgbClr val="FFFFB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шарады</a:t>
              </a:r>
              <a:endParaRPr lang="ru-RU" sz="11500" b="1" i="1" spc="50" dirty="0">
                <a:ln w="11430"/>
                <a:solidFill>
                  <a:srgbClr val="FFFF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7" descr="Картинка 39 из 31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221088"/>
            <a:ext cx="1856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692696"/>
            <a:ext cx="857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2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Первый слог – местоименье,</a:t>
            </a:r>
            <a:endParaRPr lang="ru-RU" sz="42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2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– крик лягушек летом.</a:t>
            </a:r>
            <a:endParaRPr lang="ru-RU" sz="42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2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из целого получим</a:t>
            </a:r>
            <a:endParaRPr lang="ru-RU" sz="42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2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для Золушки карету. </a:t>
            </a:r>
            <a:endParaRPr lang="ru-RU" sz="42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42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0" y="3414424"/>
            <a:ext cx="1872209" cy="30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501008"/>
            <a:ext cx="2425694" cy="31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764704"/>
            <a:ext cx="8572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Корова вам подскажет первый слог,</a:t>
            </a:r>
            <a:endParaRPr lang="ru-RU" sz="36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смеясь, легко отыщете другой.</a:t>
            </a:r>
            <a:endParaRPr lang="ru-RU" sz="36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36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целое садится нагло на пирог</a:t>
            </a:r>
            <a:endParaRPr lang="ru-RU" sz="36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чешет крылья заднею ногой. </a:t>
            </a:r>
            <a:endParaRPr lang="ru-RU" sz="36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36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86" y="3095664"/>
            <a:ext cx="2124746" cy="34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59" y="3172805"/>
            <a:ext cx="2752890" cy="35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620688"/>
            <a:ext cx="87154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часть – так мы кошку зовём,</a:t>
            </a:r>
          </a:p>
          <a:p>
            <a:pPr algn="ctr">
              <a:defRPr/>
            </a:pPr>
            <a:r>
              <a:rPr lang="ru-RU" sz="3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ищем или еду ей даём.</a:t>
            </a:r>
            <a:endParaRPr lang="ru-RU" sz="34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Вторую часть без всяких сомнений</a:t>
            </a:r>
          </a:p>
          <a:p>
            <a:pPr algn="ctr">
              <a:defRPr/>
            </a:pPr>
            <a:r>
              <a:rPr lang="ru-RU" sz="3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ставят все люди в конце предложений.</a:t>
            </a:r>
            <a:endParaRPr lang="ru-RU" sz="34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Целое все вы макаете в краску,</a:t>
            </a:r>
            <a:endParaRPr lang="ru-RU" sz="34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 альбоме рисуете сказку. </a:t>
            </a:r>
            <a:endParaRPr lang="ru-RU" sz="34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4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34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061211">
            <a:off x="4916135" y="5154655"/>
            <a:ext cx="541730" cy="1354899"/>
          </a:xfrm>
          <a:prstGeom prst="flowChartInputOutput">
            <a:avLst/>
          </a:prstGeom>
        </p:spPr>
      </p:pic>
      <p:pic>
        <p:nvPicPr>
          <p:cNvPr id="13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835077"/>
            <a:ext cx="1700381" cy="277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89040"/>
            <a:ext cx="2195736" cy="29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-108520" y="539963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Слог первый слова – нота,</a:t>
            </a:r>
          </a:p>
          <a:p>
            <a:pPr algn="ctr">
              <a:defRPr/>
            </a:pP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вторая часть – оленя украшение.</a:t>
            </a:r>
            <a:r>
              <a:rPr lang="ru-RU" sz="4000" b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 smtClean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вместе – место оживлённого движения.</a:t>
            </a: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0" y="2779259"/>
            <a:ext cx="2139342" cy="34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852936"/>
            <a:ext cx="2771800" cy="35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000108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«Вопрос-ответ»</a:t>
            </a:r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dbelyaev.ru/uploads/2013/03/s-2013-03-10-v-10.00.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4357718" cy="312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39552" y="620688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Начало слова – </a:t>
            </a:r>
            <a:r>
              <a:rPr lang="ru-RU" sz="44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голос птицы, </a:t>
            </a:r>
          </a:p>
          <a:p>
            <a:pPr>
              <a:defRPr/>
            </a:pPr>
            <a:r>
              <a:rPr lang="ru-RU" sz="44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 </a:t>
            </a:r>
            <a:r>
              <a:rPr lang="ru-RU" sz="4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– </a:t>
            </a:r>
            <a:r>
              <a:rPr lang="ru-RU" sz="44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дне пруда. </a:t>
            </a:r>
            <a:endParaRPr lang="ru-RU" sz="4400" b="1" i="1" dirty="0" smtClean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А в галерее целое </a:t>
            </a:r>
          </a:p>
          <a:p>
            <a:pPr>
              <a:defRPr/>
            </a:pPr>
            <a:r>
              <a:rPr lang="ru-RU" sz="44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найдёте без труда.</a:t>
            </a: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5936"/>
            <a:ext cx="1944216" cy="31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63120"/>
            <a:ext cx="2606075" cy="337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692696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первый слог – это </a:t>
            </a: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предлог, </a:t>
            </a: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корабли – </a:t>
            </a: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второй и третий слог</a:t>
            </a: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вот без целого, друзья,</a:t>
            </a:r>
            <a:endParaRPr lang="ru-RU" sz="40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всем </a:t>
            </a: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есть, ни пить нельзя. </a:t>
            </a:r>
          </a:p>
          <a:p>
            <a:pPr algn="ctr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6" y="3212976"/>
            <a:ext cx="1872209" cy="30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99560"/>
            <a:ext cx="2425694" cy="31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1520" y="620688"/>
            <a:ext cx="907262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Мой </a:t>
            </a: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слог ищите </a:t>
            </a:r>
          </a:p>
          <a:p>
            <a:pPr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в нотах смело,</a:t>
            </a:r>
            <a:endParaRPr lang="ru-RU" sz="40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а имя женское – мой слог второй.</a:t>
            </a:r>
            <a:endParaRPr lang="ru-RU" sz="40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Меня тянуть не стоит в целом,</a:t>
            </a:r>
            <a:endParaRPr lang="ru-RU" sz="4000" b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i="1" dirty="0" smtClean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хоть </a:t>
            </a:r>
            <a:r>
              <a:rPr lang="ru-RU" sz="40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тянет кое-кто порой. </a:t>
            </a:r>
          </a:p>
          <a:p>
            <a:pPr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702456"/>
            <a:ext cx="1743587" cy="28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0"/>
            <a:ext cx="2259047" cy="292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Monotype Corsiva" pitchFamily="66" charset="0"/>
              </a:rPr>
              <a:t>Спасибо за участие!</a:t>
            </a:r>
            <a:endParaRPr lang="ru-RU" sz="60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60418" name="Picture 2" descr="http://img.desktopwallpapers.ru/animals/pics/wide/1920x1200/450ac3fb6f118ce683e35dcb3ff948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579284" cy="4112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3929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1.Кто был создателем первого славянского алфавита?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и по запросу русский яз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3214710" cy="494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00174"/>
            <a:ext cx="68262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2.Как назывались первые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славянские азбуки?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85736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3.Какая часть речи самая немногочисленная – всего несколько десятков слов? 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7500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4.Какое слово русского языка является самым употребительным? Оно также – безусловный лидер по количеству связанных с ним орфографических ошибок.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500174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5.Могут ли слова существовать вне речи, вне предложений?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6.Как называется искусство красивого письма? 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736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7.Как называется искусство быстрого, сокращенного письма? 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364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Конкурс «Грамотей»</vt:lpstr>
      <vt:lpstr>Слайд 11</vt:lpstr>
      <vt:lpstr>Что объединяет следующие существительные?</vt:lpstr>
      <vt:lpstr> В каком из слов нет окончания?</vt:lpstr>
      <vt:lpstr> Как правильно обратиться  к человеку в Испании?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Татьяна</dc:creator>
  <cp:lastModifiedBy>Elena</cp:lastModifiedBy>
  <cp:revision>221</cp:revision>
  <dcterms:created xsi:type="dcterms:W3CDTF">2014-07-23T15:10:30Z</dcterms:created>
  <dcterms:modified xsi:type="dcterms:W3CDTF">2020-11-16T13:03:04Z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1619075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