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theme" Target="theme/theme1.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viewProps" Target="view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presProps" Target="presProps.xml" /><Relationship Id="rId5" Type="http://schemas.openxmlformats.org/officeDocument/2006/relationships/slide" Target="slides/slide4.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tableStyles" Target="tableStyle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ru-RU"/>
              <a:t>Образец заголовка</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4/16/2020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4/16/2020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4/16/2020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4/16/2020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ru-RU"/>
              <a:t>Образец заголовка</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4/16/2020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ru-RU"/>
              <a:t>Образец заголовка</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4/16/2020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ru-RU"/>
              <a:t>Образец заголовка</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4/16/2020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4/16/2020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4/16/2020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ru-RU"/>
              <a:t>Образец заголовка</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4/16/2020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ru-RU"/>
              <a:t>Образец заголовка</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4/16/2020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4/16/2020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3" Type="http://schemas.openxmlformats.org/officeDocument/2006/relationships/hyperlink" Target="https://kk.m.wikipedia.org/wiki/%D0%94%D0%B8%D0%BD%D0%B0%D0%BC%D0%B8%D0%BA%D0%B0" TargetMode="External" /><Relationship Id="rId2" Type="http://schemas.openxmlformats.org/officeDocument/2006/relationships/hyperlink" Target="https://kk.m.wikipedia.org/wiki/%D0%A1%D1%83" TargetMode="External" /><Relationship Id="rId1" Type="http://schemas.openxmlformats.org/officeDocument/2006/relationships/slideLayout" Target="../slideLayouts/slideLayout2.xml" /><Relationship Id="rId4" Type="http://schemas.openxmlformats.org/officeDocument/2006/relationships/hyperlink" Target="https://kk.m.wikipedia.org/wiki/%D0%9E%D0%BA%D0%B5%D0%B0%D0%BD%D0%BE%D0%BB%D0%BE%D0%B3%D0%B8%D1%8F" TargetMode="External" /></Relationships>
</file>

<file path=ppt/slides/_rels/slide3.xml.rels><?xml version="1.0" encoding="UTF-8" standalone="yes"?>
<Relationships xmlns="http://schemas.openxmlformats.org/package/2006/relationships"><Relationship Id="rId3" Type="http://schemas.openxmlformats.org/officeDocument/2006/relationships/hyperlink" Target="https://kk.m.wikipedia.org/wiki/%D2%92%D1%8B%D0%BB%D1%8B%D0%BC" TargetMode="External" /><Relationship Id="rId2" Type="http://schemas.openxmlformats.org/officeDocument/2006/relationships/hyperlink" Target="https://kk.m.wikipedia.org/wiki/%D0%90%D1%82%D0%BC%D0%BE%D1%81%D1%84%D0%B5%D1%80%D0%B0" TargetMode="External" /><Relationship Id="rId1" Type="http://schemas.openxmlformats.org/officeDocument/2006/relationships/slideLayout" Target="../slideLayouts/slideLayout2.xml" /><Relationship Id="rId5" Type="http://schemas.openxmlformats.org/officeDocument/2006/relationships/hyperlink" Target="https://kk.m.wikipedia.org/wiki/%D0%A5%D0%B8%D0%BC%D0%B8%D1%8F" TargetMode="External" /><Relationship Id="rId4" Type="http://schemas.openxmlformats.org/officeDocument/2006/relationships/hyperlink" Target="https://kk.m.wikipedia.org/wiki/%D0%A4%D0%B8%D0%B7%D0%B8%D0%BA%D0%B0" TargetMode="External" /></Relationships>
</file>

<file path=ppt/slides/_rels/slide4.xml.rels><?xml version="1.0" encoding="UTF-8" standalone="yes"?>
<Relationships xmlns="http://schemas.openxmlformats.org/package/2006/relationships"><Relationship Id="rId3" Type="http://schemas.openxmlformats.org/officeDocument/2006/relationships/hyperlink" Target="https://kk.m.wikipedia.org/wiki/%D0%93%D0%B5%D0%BE%D0%B3%D1%80%D0%B0%D1%84%D0%B8%D1%8F" TargetMode="External" /><Relationship Id="rId7" Type="http://schemas.openxmlformats.org/officeDocument/2006/relationships/hyperlink" Target="https://kk.m.wikipedia.org/wiki/%D0%90%D1%82%D0%BC%D0%BE%D1%81%D1%84%D0%B5%D1%80%D0%B0" TargetMode="External" /><Relationship Id="rId2" Type="http://schemas.openxmlformats.org/officeDocument/2006/relationships/hyperlink" Target="https://kk.m.wikipedia.org/wiki/%D0%93%D0%B5%D0%BE%D1%84%D0%B8%D0%B7%D0%B8%D0%BA%D0%B0" TargetMode="External" /><Relationship Id="rId1" Type="http://schemas.openxmlformats.org/officeDocument/2006/relationships/slideLayout" Target="../slideLayouts/slideLayout2.xml" /><Relationship Id="rId6" Type="http://schemas.openxmlformats.org/officeDocument/2006/relationships/hyperlink" Target="https://kk.m.wikipedia.org/wiki/%D0%93%D0%B8%D0%B4%D1%80%D0%BE%D1%81%D1%84%D0%B5%D1%80%D0%B0" TargetMode="External" /><Relationship Id="rId5" Type="http://schemas.openxmlformats.org/officeDocument/2006/relationships/hyperlink" Target="https://kk.m.wikipedia.org/wiki/%D0%91%D0%B8%D0%BE%D0%BB%D0%BE%D0%B3%D0%B8%D1%8F" TargetMode="External" /><Relationship Id="rId4" Type="http://schemas.openxmlformats.org/officeDocument/2006/relationships/hyperlink" Target="https://kk.m.wikipedia.org/wiki/%D0%93%D0%B5%D0%BE%D0%BB%D0%BE%D0%B3%D0%B8%D1%8F" TargetMode="Externa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BAB6769-CFD7-F845-B518-DDA237E672D9}"/>
              </a:ext>
            </a:extLst>
          </p:cNvPr>
          <p:cNvSpPr>
            <a:spLocks noGrp="1"/>
          </p:cNvSpPr>
          <p:nvPr>
            <p:ph type="ctrTitle"/>
          </p:nvPr>
        </p:nvSpPr>
        <p:spPr>
          <a:xfrm>
            <a:off x="1666674" y="2375063"/>
            <a:ext cx="8798455" cy="2950277"/>
          </a:xfrm>
        </p:spPr>
        <p:txBody>
          <a:bodyPr/>
          <a:lstStyle/>
          <a:p>
            <a:r>
              <a:rPr lang="ru-RU"/>
              <a:t>Географиямен байланысты мамандықтар әлемі </a:t>
            </a:r>
          </a:p>
        </p:txBody>
      </p:sp>
    </p:spTree>
    <p:extLst>
      <p:ext uri="{BB962C8B-B14F-4D97-AF65-F5344CB8AC3E}">
        <p14:creationId xmlns:p14="http://schemas.microsoft.com/office/powerpoint/2010/main" val="14056792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FB3324A-D63C-D54F-8748-3961357A6AFC}"/>
              </a:ext>
            </a:extLst>
          </p:cNvPr>
          <p:cNvSpPr>
            <a:spLocks noGrp="1"/>
          </p:cNvSpPr>
          <p:nvPr>
            <p:ph type="title"/>
          </p:nvPr>
        </p:nvSpPr>
        <p:spPr/>
        <p:txBody>
          <a:bodyPr/>
          <a:lstStyle/>
          <a:p>
            <a:r>
              <a:rPr lang="ru-RU" b="1" i="0">
                <a:solidFill>
                  <a:srgbClr val="222222"/>
                </a:solidFill>
                <a:effectLst/>
                <a:latin typeface="-apple-system"/>
              </a:rPr>
              <a:t>Гидрология</a:t>
            </a:r>
            <a:r>
              <a:rPr lang="ru-RU" b="0" i="0">
                <a:solidFill>
                  <a:srgbClr val="222222"/>
                </a:solidFill>
                <a:effectLst/>
                <a:latin typeface="-apple-system"/>
              </a:rPr>
              <a:t> — </a:t>
            </a:r>
            <a:r>
              <a:rPr lang="ru-RU" b="0" i="0" u="none" strike="noStrike">
                <a:solidFill>
                  <a:srgbClr val="6B4BA1"/>
                </a:solidFill>
                <a:effectLst/>
                <a:latin typeface="-apple-system"/>
                <a:hlinkClick r:id="rId2" tooltip="Су"/>
              </a:rPr>
              <a:t>су</a:t>
            </a:r>
            <a:r>
              <a:rPr lang="ru-RU" b="0" i="0">
                <a:solidFill>
                  <a:srgbClr val="222222"/>
                </a:solidFill>
                <a:effectLst/>
                <a:latin typeface="-apple-system"/>
              </a:rPr>
              <a:t> туралы ілім. </a:t>
            </a:r>
            <a:endParaRPr lang="ru-RU"/>
          </a:p>
        </p:txBody>
      </p:sp>
      <p:sp>
        <p:nvSpPr>
          <p:cNvPr id="3" name="Объект 2">
            <a:extLst>
              <a:ext uri="{FF2B5EF4-FFF2-40B4-BE49-F238E27FC236}">
                <a16:creationId xmlns:a16="http://schemas.microsoft.com/office/drawing/2014/main" id="{C0F5C39B-3B61-1849-97BC-98872AE33DD9}"/>
              </a:ext>
            </a:extLst>
          </p:cNvPr>
          <p:cNvSpPr>
            <a:spLocks noGrp="1"/>
          </p:cNvSpPr>
          <p:nvPr>
            <p:ph idx="1"/>
          </p:nvPr>
        </p:nvSpPr>
        <p:spPr>
          <a:xfrm>
            <a:off x="1818409" y="2313832"/>
            <a:ext cx="9358498" cy="3716605"/>
          </a:xfrm>
        </p:spPr>
        <p:txBody>
          <a:bodyPr/>
          <a:lstStyle/>
          <a:p>
            <a:r>
              <a:rPr lang="ru-RU" b="0" i="0">
                <a:solidFill>
                  <a:srgbClr val="222222"/>
                </a:solidFill>
                <a:effectLst/>
                <a:latin typeface="-apple-system"/>
              </a:rPr>
              <a:t>Гидросфераның қасиетін, </a:t>
            </a:r>
            <a:r>
              <a:rPr lang="ru-RU" b="0" i="0" u="none" strike="noStrike">
                <a:solidFill>
                  <a:srgbClr val="6B4BA1"/>
                </a:solidFill>
                <a:effectLst/>
                <a:latin typeface="-apple-system"/>
                <a:hlinkClick r:id="rId3" tooltip="Динамика"/>
              </a:rPr>
              <a:t>динамикасын</a:t>
            </a:r>
            <a:r>
              <a:rPr lang="ru-RU" b="0" i="0">
                <a:solidFill>
                  <a:srgbClr val="222222"/>
                </a:solidFill>
                <a:effectLst/>
                <a:latin typeface="-apple-system"/>
              </a:rPr>
              <a:t> және жердің географиялық қабығындағы басқа элементтермен өзара байланыстылығын зерттейтін ғылым. Зерттейтін объектілері бойынша ол құрлық гидрологиясы және мұхиттар мен теңіздер (</a:t>
            </a:r>
            <a:r>
              <a:rPr lang="ru-RU" b="0" i="0" u="none" strike="noStrike">
                <a:solidFill>
                  <a:srgbClr val="6B4BA1"/>
                </a:solidFill>
                <a:effectLst/>
                <a:latin typeface="-apple-system"/>
                <a:hlinkClick r:id="rId4" tooltip="Океанология"/>
              </a:rPr>
              <a:t>океанология</a:t>
            </a:r>
            <a:r>
              <a:rPr lang="ru-RU" b="0" i="0">
                <a:solidFill>
                  <a:srgbClr val="222222"/>
                </a:solidFill>
                <a:effectLst/>
                <a:latin typeface="-apple-system"/>
              </a:rPr>
              <a:t>) гидрологиясы болып екіге бөлінеді. </a:t>
            </a:r>
            <a:r>
              <a:rPr lang="ru-RU" b="0" i="0" u="none" strike="noStrike">
                <a:solidFill>
                  <a:srgbClr val="6B4BA1"/>
                </a:solidFill>
                <a:effectLst/>
                <a:latin typeface="-apple-system"/>
                <a:hlinkClick r:id="rId2" tooltip="Су"/>
              </a:rPr>
              <a:t>Сумен</a:t>
            </a:r>
            <a:r>
              <a:rPr lang="ru-RU" b="0" i="0">
                <a:solidFill>
                  <a:srgbClr val="222222"/>
                </a:solidFill>
                <a:effectLst/>
                <a:latin typeface="-apple-system"/>
              </a:rPr>
              <a:t> қамтамасыз ету, электр қуатын алу, егін суару, көпірлер салу тағы басқалар. мәселелерді шешу жөнінде гидрологияның маңызы өте зор.</a:t>
            </a:r>
            <a:endParaRPr lang="ru-RU"/>
          </a:p>
        </p:txBody>
      </p:sp>
    </p:spTree>
    <p:extLst>
      <p:ext uri="{BB962C8B-B14F-4D97-AF65-F5344CB8AC3E}">
        <p14:creationId xmlns:p14="http://schemas.microsoft.com/office/powerpoint/2010/main" val="1424923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a:extLst>
              <a:ext uri="{FF2B5EF4-FFF2-40B4-BE49-F238E27FC236}">
                <a16:creationId xmlns:a16="http://schemas.microsoft.com/office/drawing/2014/main" id="{FE34E0C6-FE65-1047-8DEC-11567899CD88}"/>
              </a:ext>
            </a:extLst>
          </p:cNvPr>
          <p:cNvSpPr>
            <a:spLocks noGrp="1"/>
          </p:cNvSpPr>
          <p:nvPr>
            <p:ph idx="1"/>
          </p:nvPr>
        </p:nvSpPr>
        <p:spPr>
          <a:xfrm>
            <a:off x="1593850" y="1395413"/>
            <a:ext cx="9601200" cy="3581400"/>
          </a:xfrm>
        </p:spPr>
        <p:txBody>
          <a:bodyPr/>
          <a:lstStyle/>
          <a:p>
            <a:r>
              <a:rPr lang="ru-RU" b="1" i="0">
                <a:solidFill>
                  <a:srgbClr val="222222"/>
                </a:solidFill>
                <a:effectLst/>
                <a:latin typeface="-apple-system"/>
              </a:rPr>
              <a:t>Гидрология</a:t>
            </a:r>
            <a:r>
              <a:rPr lang="ru-RU" b="0" i="0">
                <a:solidFill>
                  <a:srgbClr val="222222"/>
                </a:solidFill>
                <a:effectLst/>
                <a:latin typeface="-apple-system"/>
              </a:rPr>
              <a:t>(гидро... және грек. логос – ілім) – табиғи суларды, оларда өтіп жатқан процестерді, олардың </a:t>
            </a:r>
            <a:r>
              <a:rPr lang="ru-RU" b="0" i="0" u="none" strike="noStrike">
                <a:solidFill>
                  <a:srgbClr val="6B4BA1"/>
                </a:solidFill>
                <a:effectLst/>
                <a:latin typeface="-apple-system"/>
                <a:hlinkClick r:id="rId2" tooltip="Атмосфера"/>
              </a:rPr>
              <a:t>атмосферамен</a:t>
            </a:r>
            <a:r>
              <a:rPr lang="ru-RU" b="0" i="0">
                <a:solidFill>
                  <a:srgbClr val="222222"/>
                </a:solidFill>
                <a:effectLst/>
                <a:latin typeface="-apple-system"/>
              </a:rPr>
              <a:t>, литосферамен және биосферамен байланысын зерттейтін </a:t>
            </a:r>
            <a:r>
              <a:rPr lang="ru-RU" b="0" i="0" u="none" strike="noStrike">
                <a:solidFill>
                  <a:srgbClr val="6B4BA1"/>
                </a:solidFill>
                <a:effectLst/>
                <a:latin typeface="-apple-system"/>
                <a:hlinkClick r:id="rId3" tooltip="Ғылым"/>
              </a:rPr>
              <a:t>ғылым</a:t>
            </a:r>
            <a:r>
              <a:rPr lang="ru-RU" b="0" i="0">
                <a:solidFill>
                  <a:srgbClr val="222222"/>
                </a:solidFill>
                <a:effectLst/>
                <a:latin typeface="-apple-system"/>
              </a:rPr>
              <a:t>. Гидрологияның зерттеу нысандарына мұхиттар, теңіздер, өзендер мен көлдер, бөгендер, батпақтар, мұздықтар, топырақ және жер асты суларының </a:t>
            </a:r>
            <a:r>
              <a:rPr lang="ru-RU" b="0" i="0" u="none" strike="noStrike">
                <a:solidFill>
                  <a:srgbClr val="6B4BA1"/>
                </a:solidFill>
                <a:effectLst/>
                <a:latin typeface="-apple-system"/>
                <a:hlinkClick r:id="rId4" tooltip="Физика"/>
              </a:rPr>
              <a:t>физика</a:t>
            </a:r>
            <a:r>
              <a:rPr lang="ru-RU" b="0" i="0">
                <a:solidFill>
                  <a:srgbClr val="222222"/>
                </a:solidFill>
                <a:effectLst/>
                <a:latin typeface="-apple-system"/>
              </a:rPr>
              <a:t>-</a:t>
            </a:r>
            <a:r>
              <a:rPr lang="ru-RU" b="0" i="0" u="none" strike="noStrike">
                <a:solidFill>
                  <a:srgbClr val="6B4BA1"/>
                </a:solidFill>
                <a:effectLst/>
                <a:latin typeface="-apple-system"/>
                <a:hlinkClick r:id="rId5" tooltip="Химия"/>
              </a:rPr>
              <a:t>химия</a:t>
            </a:r>
            <a:r>
              <a:rPr lang="ru-RU" b="0" i="0">
                <a:solidFill>
                  <a:srgbClr val="222222"/>
                </a:solidFill>
                <a:effectLst/>
                <a:latin typeface="-apple-system"/>
              </a:rPr>
              <a:t> қасиеттері жатады. Жалпы Гидрология мұхиттар Гидрологиясына (мұхиттану) және құрлық Гидрологиясына жіктеледі.</a:t>
            </a:r>
            <a:endParaRPr lang="ru-RU"/>
          </a:p>
        </p:txBody>
      </p:sp>
    </p:spTree>
    <p:extLst>
      <p:ext uri="{BB962C8B-B14F-4D97-AF65-F5344CB8AC3E}">
        <p14:creationId xmlns:p14="http://schemas.microsoft.com/office/powerpoint/2010/main" val="19365634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2A8050BA-45AE-374F-B239-4FB41A54C848}"/>
              </a:ext>
            </a:extLst>
          </p:cNvPr>
          <p:cNvSpPr>
            <a:spLocks noGrp="1"/>
          </p:cNvSpPr>
          <p:nvPr>
            <p:ph idx="1"/>
          </p:nvPr>
        </p:nvSpPr>
        <p:spPr>
          <a:xfrm>
            <a:off x="1295400" y="1451016"/>
            <a:ext cx="9800606" cy="3484666"/>
          </a:xfrm>
        </p:spPr>
        <p:txBody>
          <a:bodyPr/>
          <a:lstStyle/>
          <a:p>
            <a:r>
              <a:rPr lang="ru-RU" b="0" i="0">
                <a:solidFill>
                  <a:srgbClr val="222222"/>
                </a:solidFill>
                <a:effectLst/>
                <a:latin typeface="-apple-system"/>
              </a:rPr>
              <a:t>Гидрология — табиғи суларды және оларда болатын құбылыстар мен процестерді зерттейтін ғылым саласы. Жер туралы ғылымдар санатына жатады. </a:t>
            </a:r>
            <a:r>
              <a:rPr lang="ru-RU" b="0" i="0" u="none" strike="noStrike">
                <a:solidFill>
                  <a:srgbClr val="6B4BA1"/>
                </a:solidFill>
                <a:effectLst/>
                <a:latin typeface="-apple-system"/>
                <a:hlinkClick r:id="rId2" tooltip="Геофизика"/>
              </a:rPr>
              <a:t>Геофизикамен</a:t>
            </a:r>
            <a:r>
              <a:rPr lang="ru-RU" b="0" i="0">
                <a:solidFill>
                  <a:srgbClr val="222222"/>
                </a:solidFill>
                <a:effectLst/>
                <a:latin typeface="-apple-system"/>
              </a:rPr>
              <a:t>, </a:t>
            </a:r>
            <a:r>
              <a:rPr lang="ru-RU" b="0" i="0" u="none" strike="noStrike">
                <a:solidFill>
                  <a:srgbClr val="6B4BA1"/>
                </a:solidFill>
                <a:effectLst/>
                <a:latin typeface="-apple-system"/>
                <a:hlinkClick r:id="rId3" tooltip="География"/>
              </a:rPr>
              <a:t>географиямен</a:t>
            </a:r>
            <a:r>
              <a:rPr lang="ru-RU" b="0" i="0">
                <a:solidFill>
                  <a:srgbClr val="222222"/>
                </a:solidFill>
                <a:effectLst/>
                <a:latin typeface="-apple-system"/>
              </a:rPr>
              <a:t> (көбіне физикалық географияның бөлігі деп қарастырылады), сондай-ақ </a:t>
            </a:r>
            <a:r>
              <a:rPr lang="ru-RU" b="0" i="0" u="none" strike="noStrike">
                <a:solidFill>
                  <a:srgbClr val="6B4BA1"/>
                </a:solidFill>
                <a:effectLst/>
                <a:latin typeface="-apple-system"/>
                <a:hlinkClick r:id="rId4" tooltip="Геология"/>
              </a:rPr>
              <a:t>геология</a:t>
            </a:r>
            <a:r>
              <a:rPr lang="ru-RU" b="0" i="0">
                <a:solidFill>
                  <a:srgbClr val="222222"/>
                </a:solidFill>
                <a:effectLst/>
                <a:latin typeface="-apple-system"/>
              </a:rPr>
              <a:t> және </a:t>
            </a:r>
            <a:r>
              <a:rPr lang="ru-RU" b="0" i="0" u="none" strike="noStrike">
                <a:solidFill>
                  <a:srgbClr val="6B4BA1"/>
                </a:solidFill>
                <a:effectLst/>
                <a:latin typeface="-apple-system"/>
                <a:hlinkClick r:id="rId5" tooltip="Биология"/>
              </a:rPr>
              <a:t>биология</a:t>
            </a:r>
            <a:r>
              <a:rPr lang="ru-RU" b="0" i="0">
                <a:solidFill>
                  <a:srgbClr val="222222"/>
                </a:solidFill>
                <a:effectLst/>
                <a:latin typeface="-apple-system"/>
              </a:rPr>
              <a:t> ғылымдарымен тығыз байланысты. Гидрология пәніне </a:t>
            </a:r>
            <a:r>
              <a:rPr lang="ru-RU" b="0" i="0" u="none" strike="noStrike">
                <a:solidFill>
                  <a:srgbClr val="6B4BA1"/>
                </a:solidFill>
                <a:effectLst/>
                <a:latin typeface="-apple-system"/>
                <a:hlinkClick r:id="rId6" tooltip="Гидросфера"/>
              </a:rPr>
              <a:t>гидросфера</a:t>
            </a:r>
            <a:r>
              <a:rPr lang="ru-RU" b="0" i="0">
                <a:solidFill>
                  <a:srgbClr val="222222"/>
                </a:solidFill>
                <a:effectLst/>
                <a:latin typeface="-apple-system"/>
              </a:rPr>
              <a:t> суының барлық түрлері: мұхиттар, теңіздер, өзендер, көлдер, батпактар, топырақ және жер асты сулары, сондай-ақ </a:t>
            </a:r>
            <a:r>
              <a:rPr lang="ru-RU" b="0" i="0" u="none" strike="noStrike">
                <a:solidFill>
                  <a:srgbClr val="6B4BA1"/>
                </a:solidFill>
                <a:effectLst/>
                <a:latin typeface="-apple-system"/>
                <a:hlinkClick r:id="rId7" tooltip="Атмосфера"/>
              </a:rPr>
              <a:t>атмосфера</a:t>
            </a:r>
            <a:r>
              <a:rPr lang="ru-RU" b="0" i="0">
                <a:solidFill>
                  <a:srgbClr val="222222"/>
                </a:solidFill>
                <a:effectLst/>
                <a:latin typeface="-apple-system"/>
              </a:rPr>
              <a:t> сулары жатады. Зерттейтін нысандары бойынша Гидрология құрлық гидрологиясы және мұхитзерттеу болып бөлінеді. Гидрология ХВЫЫ ғасырда қалыптаса бастады.</a:t>
            </a:r>
            <a:endParaRPr lang="ru-RU"/>
          </a:p>
        </p:txBody>
      </p:sp>
    </p:spTree>
    <p:extLst>
      <p:ext uri="{BB962C8B-B14F-4D97-AF65-F5344CB8AC3E}">
        <p14:creationId xmlns:p14="http://schemas.microsoft.com/office/powerpoint/2010/main" val="39926871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a:extLst>
              <a:ext uri="{FF2B5EF4-FFF2-40B4-BE49-F238E27FC236}">
                <a16:creationId xmlns:a16="http://schemas.microsoft.com/office/drawing/2014/main" id="{664376F7-F23D-594E-86E3-8D26D993A3AA}"/>
              </a:ext>
            </a:extLst>
          </p:cNvPr>
          <p:cNvSpPr>
            <a:spLocks noGrp="1"/>
          </p:cNvSpPr>
          <p:nvPr>
            <p:ph idx="1"/>
          </p:nvPr>
        </p:nvSpPr>
        <p:spPr>
          <a:xfrm>
            <a:off x="1295400" y="1173163"/>
            <a:ext cx="9601200" cy="3581400"/>
          </a:xfrm>
        </p:spPr>
        <p:txBody>
          <a:bodyPr/>
          <a:lstStyle/>
          <a:p>
            <a:r>
              <a:rPr lang="ru-RU" b="0" i="0">
                <a:solidFill>
                  <a:srgbClr val="000000"/>
                </a:solidFill>
                <a:effectLst/>
                <a:latin typeface="pt_sans"/>
              </a:rPr>
              <a:t>География ж</a:t>
            </a:r>
            <a:r>
              <a:rPr lang="af-ZA" b="0" i="0">
                <a:solidFill>
                  <a:srgbClr val="000000"/>
                </a:solidFill>
                <a:effectLst/>
                <a:latin typeface="pt_sans"/>
              </a:rPr>
              <a:t>ə</a:t>
            </a:r>
            <a:r>
              <a:rPr lang="ru-RU" b="0" i="0">
                <a:solidFill>
                  <a:srgbClr val="000000"/>
                </a:solidFill>
                <a:effectLst/>
                <a:latin typeface="pt_sans"/>
              </a:rPr>
              <a:t>не табиғатты пайдалану факультетінің тарихы терең. Мұнда мүмкіндіктер де көп. Ғылыми география, гидрология, метеорология, геодезия ж</a:t>
            </a:r>
            <a:r>
              <a:rPr lang="af-ZA" b="0" i="0">
                <a:solidFill>
                  <a:srgbClr val="000000"/>
                </a:solidFill>
                <a:effectLst/>
                <a:latin typeface="pt_sans"/>
              </a:rPr>
              <a:t>ə</a:t>
            </a:r>
            <a:r>
              <a:rPr lang="ru-RU" b="0" i="0">
                <a:solidFill>
                  <a:srgbClr val="000000"/>
                </a:solidFill>
                <a:effectLst/>
                <a:latin typeface="pt_sans"/>
              </a:rPr>
              <a:t>не картография, туризм, жерге орналастыру ж</a:t>
            </a:r>
            <a:r>
              <a:rPr lang="af-ZA" b="0" i="0">
                <a:solidFill>
                  <a:srgbClr val="000000"/>
                </a:solidFill>
                <a:effectLst/>
                <a:latin typeface="pt_sans"/>
              </a:rPr>
              <a:t>ə</a:t>
            </a:r>
            <a:r>
              <a:rPr lang="ru-RU" b="0" i="0">
                <a:solidFill>
                  <a:srgbClr val="000000"/>
                </a:solidFill>
                <a:effectLst/>
                <a:latin typeface="pt_sans"/>
              </a:rPr>
              <a:t>не кадастр кафедралары бар. География мамандықтарының аясы өте үлкен. Бұл жерде географияның бірнеше мамандығы біріктірілген. Оның ішінде «Физикалық география», «Экономикалық география», «Топырақтану», «Халықтар географиясы», «Биогеография»мамандықтары оқытылады. Сонымен қатар, осы мамандықтар аясында іс-т</a:t>
            </a:r>
            <a:r>
              <a:rPr lang="af-ZA" b="0" i="0">
                <a:solidFill>
                  <a:srgbClr val="000000"/>
                </a:solidFill>
                <a:effectLst/>
                <a:latin typeface="pt_sans"/>
              </a:rPr>
              <a:t>ə</a:t>
            </a:r>
            <a:r>
              <a:rPr lang="ru-RU" b="0" i="0">
                <a:solidFill>
                  <a:srgbClr val="000000"/>
                </a:solidFill>
                <a:effectLst/>
                <a:latin typeface="pt_sans"/>
              </a:rPr>
              <a:t>жірибелер қарастырылған.</a:t>
            </a:r>
            <a:endParaRPr lang="ru-RU"/>
          </a:p>
        </p:txBody>
      </p:sp>
    </p:spTree>
    <p:extLst>
      <p:ext uri="{BB962C8B-B14F-4D97-AF65-F5344CB8AC3E}">
        <p14:creationId xmlns:p14="http://schemas.microsoft.com/office/powerpoint/2010/main" val="14169581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28C28506-312F-0546-A2BE-C31682FB3EA5}"/>
              </a:ext>
            </a:extLst>
          </p:cNvPr>
          <p:cNvSpPr>
            <a:spLocks noGrp="1"/>
          </p:cNvSpPr>
          <p:nvPr>
            <p:ph idx="1"/>
          </p:nvPr>
        </p:nvSpPr>
        <p:spPr>
          <a:xfrm>
            <a:off x="1742703" y="1989117"/>
            <a:ext cx="9601200" cy="3581400"/>
          </a:xfrm>
        </p:spPr>
        <p:txBody>
          <a:bodyPr/>
          <a:lstStyle/>
          <a:p>
            <a:r>
              <a:rPr lang="ru-RU" b="1" i="0">
                <a:solidFill>
                  <a:srgbClr val="000000"/>
                </a:solidFill>
                <a:effectLst/>
                <a:latin typeface="pt_sans"/>
              </a:rPr>
              <a:t>«Гидрология»</a:t>
            </a:r>
            <a:r>
              <a:rPr lang="ru-RU" b="0" i="0">
                <a:solidFill>
                  <a:srgbClr val="000000"/>
                </a:solidFill>
                <a:effectLst/>
                <a:latin typeface="pt_sans"/>
              </a:rPr>
              <a:t> мамандығын бітірген студенттер су шаруашылықтарында, су бөлімдерінде, оқу орындардың «Гидрология» бөлімдерінде қызмет атқаруға мүмкіндігі бар.</a:t>
            </a:r>
          </a:p>
          <a:p>
            <a:r>
              <a:rPr lang="ru-RU" b="1" i="0">
                <a:solidFill>
                  <a:srgbClr val="000000"/>
                </a:solidFill>
                <a:effectLst/>
                <a:latin typeface="pt_sans"/>
              </a:rPr>
              <a:t>«Метеорология»</a:t>
            </a:r>
            <a:r>
              <a:rPr lang="ru-RU" b="0" i="0">
                <a:solidFill>
                  <a:srgbClr val="000000"/>
                </a:solidFill>
                <a:effectLst/>
                <a:latin typeface="pt_sans"/>
              </a:rPr>
              <a:t> мамандығына түскісі келетін талапкерлер географиямен қатар математика, физика п</a:t>
            </a:r>
            <a:r>
              <a:rPr lang="af-ZA" b="0" i="0">
                <a:solidFill>
                  <a:srgbClr val="000000"/>
                </a:solidFill>
                <a:effectLst/>
                <a:latin typeface="pt_sans"/>
              </a:rPr>
              <a:t>ə</a:t>
            </a:r>
            <a:r>
              <a:rPr lang="ru-RU" b="0" i="0">
                <a:solidFill>
                  <a:srgbClr val="000000"/>
                </a:solidFill>
                <a:effectLst/>
                <a:latin typeface="pt_sans"/>
              </a:rPr>
              <a:t>ндеріне алғыр болуы тиіс. Бұл мамандық көбіне қоршаған ортада боп жатқан физикалық құбылыстармен байланысты. Яғни, ауа райын зерттеу, бағалауды оқып-үйренеді. Бітіргеннен кейін метеостанцияларда жұмыс істей алады.</a:t>
            </a:r>
          </a:p>
          <a:p>
            <a:endParaRPr lang="ru-RU"/>
          </a:p>
        </p:txBody>
      </p:sp>
    </p:spTree>
    <p:extLst>
      <p:ext uri="{BB962C8B-B14F-4D97-AF65-F5344CB8AC3E}">
        <p14:creationId xmlns:p14="http://schemas.microsoft.com/office/powerpoint/2010/main" val="9534600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5B29EA0E-2BCE-7842-AF2A-2B91F7D92035}"/>
              </a:ext>
            </a:extLst>
          </p:cNvPr>
          <p:cNvSpPr>
            <a:spLocks noGrp="1"/>
          </p:cNvSpPr>
          <p:nvPr>
            <p:ph idx="1"/>
          </p:nvPr>
        </p:nvSpPr>
        <p:spPr>
          <a:xfrm>
            <a:off x="1724149" y="1638300"/>
            <a:ext cx="9601200" cy="3581400"/>
          </a:xfrm>
        </p:spPr>
        <p:txBody>
          <a:bodyPr/>
          <a:lstStyle/>
          <a:p>
            <a:r>
              <a:rPr lang="ru-RU" b="1" i="0">
                <a:solidFill>
                  <a:srgbClr val="000000"/>
                </a:solidFill>
                <a:effectLst/>
                <a:latin typeface="pt_sans"/>
              </a:rPr>
              <a:t>«Туризмді»</a:t>
            </a:r>
            <a:r>
              <a:rPr lang="ru-RU" b="0" i="0">
                <a:solidFill>
                  <a:srgbClr val="000000"/>
                </a:solidFill>
                <a:effectLst/>
                <a:latin typeface="pt_sans"/>
              </a:rPr>
              <a:t> қазіргі кезде «ХХІ ғасыр мамандығы» деп атайды. Себебі, туризмнің дамуы </a:t>
            </a:r>
            <a:r>
              <a:rPr lang="af-ZA" b="0" i="0">
                <a:solidFill>
                  <a:srgbClr val="000000"/>
                </a:solidFill>
                <a:effectLst/>
                <a:latin typeface="pt_sans"/>
              </a:rPr>
              <a:t>ə</a:t>
            </a:r>
            <a:r>
              <a:rPr lang="ru-RU" b="0" i="0">
                <a:solidFill>
                  <a:srgbClr val="000000"/>
                </a:solidFill>
                <a:effectLst/>
                <a:latin typeface="pt_sans"/>
              </a:rPr>
              <a:t>лемде қарқынды жүріп жатыр. Бұл мамандықтың дипломымен еліміздің </a:t>
            </a:r>
            <a:r>
              <a:rPr lang="af-ZA" b="0" i="0">
                <a:solidFill>
                  <a:srgbClr val="000000"/>
                </a:solidFill>
                <a:effectLst/>
                <a:latin typeface="pt_sans"/>
              </a:rPr>
              <a:t>ə</a:t>
            </a:r>
            <a:r>
              <a:rPr lang="ru-RU" b="0" i="0">
                <a:solidFill>
                  <a:srgbClr val="000000"/>
                </a:solidFill>
                <a:effectLst/>
                <a:latin typeface="pt_sans"/>
              </a:rPr>
              <a:t>ртүрлі қонақүйлеріне, ерекше қорғалатын аймақтарға, қорықтарға, ұлттық саябақтарға, туристік орталықтарға жұмыс іздеп баруға болады.</a:t>
            </a:r>
          </a:p>
          <a:p>
            <a:r>
              <a:rPr lang="ru-RU" b="1" i="0">
                <a:solidFill>
                  <a:srgbClr val="000000"/>
                </a:solidFill>
                <a:effectLst/>
                <a:latin typeface="pt_sans"/>
              </a:rPr>
              <a:t>«Геодезия ж</a:t>
            </a:r>
            <a:r>
              <a:rPr lang="af-ZA" b="1" i="0">
                <a:solidFill>
                  <a:srgbClr val="000000"/>
                </a:solidFill>
                <a:effectLst/>
                <a:latin typeface="pt_sans"/>
              </a:rPr>
              <a:t>ə</a:t>
            </a:r>
            <a:r>
              <a:rPr lang="ru-RU" b="1" i="0">
                <a:solidFill>
                  <a:srgbClr val="000000"/>
                </a:solidFill>
                <a:effectLst/>
                <a:latin typeface="pt_sans"/>
              </a:rPr>
              <a:t>не картография»</a:t>
            </a:r>
            <a:r>
              <a:rPr lang="ru-RU" b="0" i="0">
                <a:solidFill>
                  <a:srgbClr val="000000"/>
                </a:solidFill>
                <a:effectLst/>
                <a:latin typeface="pt_sans"/>
              </a:rPr>
              <a:t> да өте қажетті мамандықтардың бірі деуге болады. Себебі, жерді өлшеу, зерттеу жұмыстары жүргізіледі. Мысалы, қалаларда ғимараттардың көптеп бой көтеруі, айналма жолдардың салынуы да осы мамандықпен байланысты. Бұл мамандықты игерген түлектерге жұмыс көп. Өйткені, осы салаға байланысты барлық жерде картамен жұмыс жүреді.</a:t>
            </a:r>
          </a:p>
          <a:p>
            <a:endParaRPr lang="ru-RU"/>
          </a:p>
        </p:txBody>
      </p:sp>
    </p:spTree>
    <p:extLst>
      <p:ext uri="{BB962C8B-B14F-4D97-AF65-F5344CB8AC3E}">
        <p14:creationId xmlns:p14="http://schemas.microsoft.com/office/powerpoint/2010/main" val="12107989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4">
            <a:extLst>
              <a:ext uri="{FF2B5EF4-FFF2-40B4-BE49-F238E27FC236}">
                <a16:creationId xmlns:a16="http://schemas.microsoft.com/office/drawing/2014/main" id="{B0C7EFB8-284E-6749-B552-4CD845541349}"/>
              </a:ext>
            </a:extLst>
          </p:cNvPr>
          <p:cNvPicPr>
            <a:picLocks noChangeAspect="1"/>
          </p:cNvPicPr>
          <p:nvPr/>
        </p:nvPicPr>
        <p:blipFill>
          <a:blip r:embed="rId2"/>
          <a:stretch>
            <a:fillRect/>
          </a:stretch>
        </p:blipFill>
        <p:spPr>
          <a:xfrm>
            <a:off x="2483555" y="719666"/>
            <a:ext cx="7610471" cy="5418667"/>
          </a:xfrm>
          <a:prstGeom prst="rect">
            <a:avLst/>
          </a:prstGeom>
        </p:spPr>
      </p:pic>
    </p:spTree>
    <p:extLst>
      <p:ext uri="{BB962C8B-B14F-4D97-AF65-F5344CB8AC3E}">
        <p14:creationId xmlns:p14="http://schemas.microsoft.com/office/powerpoint/2010/main" val="2381623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4">
            <a:extLst>
              <a:ext uri="{FF2B5EF4-FFF2-40B4-BE49-F238E27FC236}">
                <a16:creationId xmlns:a16="http://schemas.microsoft.com/office/drawing/2014/main" id="{27266F79-DD72-B141-98C3-9D225076A447}"/>
              </a:ext>
            </a:extLst>
          </p:cNvPr>
          <p:cNvPicPr>
            <a:picLocks noChangeAspect="1"/>
          </p:cNvPicPr>
          <p:nvPr/>
        </p:nvPicPr>
        <p:blipFill>
          <a:blip r:embed="rId2"/>
          <a:stretch>
            <a:fillRect/>
          </a:stretch>
        </p:blipFill>
        <p:spPr>
          <a:xfrm>
            <a:off x="4014216" y="2270759"/>
            <a:ext cx="4163568" cy="2316480"/>
          </a:xfrm>
          <a:prstGeom prst="rect">
            <a:avLst/>
          </a:prstGeom>
        </p:spPr>
      </p:pic>
    </p:spTree>
    <p:extLst>
      <p:ext uri="{BB962C8B-B14F-4D97-AF65-F5344CB8AC3E}">
        <p14:creationId xmlns:p14="http://schemas.microsoft.com/office/powerpoint/2010/main" val="1594446335"/>
      </p:ext>
    </p:extLst>
  </p:cSld>
  <p:clrMapOvr>
    <a:masterClrMapping/>
  </p:clrMapOvr>
</p:sld>
</file>

<file path=ppt/theme/theme1.xml><?xml version="1.0" encoding="utf-8"?>
<a:theme xmlns:a="http://schemas.openxmlformats.org/drawingml/2006/main" name="TF10001025">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10001025" id="{F9915BBD-9749-466F-995C-8C8D6A938EC0}" vid="{CF1D1A65-FC75-42D2-B7EF-D2991382DC6F}"/>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Широкоэкранный</PresentationFormat>
  <Slides>9</Slides>
  <Notes>0</Notes>
  <HiddenSlides>0</HiddenSlide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TF10001025</vt:lpstr>
      <vt:lpstr>Географиямен байланысты мамандықтар әлемі </vt:lpstr>
      <vt:lpstr>Гидрология — су туралы ілім.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Географиямен байланысты мамандықтар әлемі </dc:title>
  <dc:creator>Лаура Таймасова</dc:creator>
  <cp:lastModifiedBy>Лаура Таймасова</cp:lastModifiedBy>
  <cp:revision>5</cp:revision>
  <dcterms:created xsi:type="dcterms:W3CDTF">2020-04-15T05:30:00Z</dcterms:created>
  <dcterms:modified xsi:type="dcterms:W3CDTF">2020-04-16T15:10:12Z</dcterms:modified>
</cp:coreProperties>
</file>