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52" r:id="rId1"/>
  </p:sldMasterIdLst>
  <p:notesMasterIdLst>
    <p:notesMasterId r:id="rId5"/>
  </p:notesMasterIdLst>
  <p:handoutMasterIdLst>
    <p:handoutMasterId r:id="rId6"/>
  </p:handoutMasterIdLst>
  <p:sldIdLst>
    <p:sldId id="623" r:id="rId2"/>
    <p:sldId id="624" r:id="rId3"/>
    <p:sldId id="625" r:id="rId4"/>
  </p:sldIdLst>
  <p:sldSz cx="9906000" cy="6858000" type="A4"/>
  <p:notesSz cx="6794500" cy="99314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C03BD"/>
    <a:srgbClr val="800000"/>
    <a:srgbClr val="66ACAE"/>
    <a:srgbClr val="003300"/>
    <a:srgbClr val="E8F0F4"/>
    <a:srgbClr val="CDE0E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5588" autoAdjust="0"/>
    <p:restoredTop sz="94659" autoAdjust="0"/>
  </p:normalViewPr>
  <p:slideViewPr>
    <p:cSldViewPr>
      <p:cViewPr varScale="1">
        <p:scale>
          <a:sx n="69" d="100"/>
          <a:sy n="69" d="100"/>
        </p:scale>
        <p:origin x="-1650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88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5FDF2E2-FF96-46FB-921B-DAB958FD3670}" type="datetimeFigureOut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B519C03-0390-412C-89AC-FB1BD9CC6E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34CF17F-9EBA-42F3-A06B-B46ED951A3FB}" type="datetimeFigureOut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744538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618ED1F-2817-4584-B8CF-E80E8EAA9F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09613" y="744538"/>
            <a:ext cx="5376862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457682CC-D403-4BE6-9C5F-FF79B034A17C}" type="slidenum">
              <a:rPr lang="ru-RU" smtClean="0">
                <a:cs typeface="Arial" charset="0"/>
              </a:rPr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09613" y="744538"/>
            <a:ext cx="5376862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457682CC-D403-4BE6-9C5F-FF79B034A17C}" type="slidenum">
              <a:rPr lang="ru-RU" smtClean="0">
                <a:cs typeface="Arial" charset="0"/>
              </a:rPr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09613" y="744538"/>
            <a:ext cx="5376862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457682CC-D403-4BE6-9C5F-FF79B034A17C}" type="slidenum">
              <a:rPr lang="ru-RU" smtClean="0">
                <a:cs typeface="Arial" charset="0"/>
              </a:rPr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0043C-A586-4A0F-9DDB-6D5D64B45BBD}" type="datetime1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8FC02-C28F-4089-A92F-74F543478F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7EBC9-4C26-488C-A5C5-015F0F7BA2D6}" type="datetime1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346CD-3705-4AB0-A952-2D1DC076FF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F52D9-4E70-4783-9655-A8DC763651DC}" type="datetime1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E3083-74E7-4A1C-9619-3714D3518D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5E19F-589B-4CA1-A73A-B765616448A6}" type="datetime1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9ECE5-5CFF-4FB7-9F15-307A9D0D8B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76765-BFB3-4629-A9D5-2C2D8F0D4C88}" type="datetime1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D183F-9D0B-40C9-A764-C387D9087E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CCA74-F62F-45F9-BEE0-4B9DA8AD141C}" type="datetime1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8DDB9-F3AA-4719-876F-87367F6859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ABEA8-C454-4E35-9416-105D5DD158CB}" type="datetime1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AF4CB-692C-4607-9555-DF63F1451B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57DA8-E208-429A-BC8A-1807534059EA}" type="datetime1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25CE6-49BE-439E-9C8D-31904FFAA3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1B9BE-94C2-44D5-B96E-8CCD95913B54}" type="datetime1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692AB-5D62-44A9-8E95-642092FBCC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04277-AF98-45E0-A732-87717B04EDCE}" type="datetime1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256EE-CEB9-413C-90E9-EEA2A6B120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90938-9E3E-426A-956C-22226CBE84AF}" type="datetime1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007F9-E018-443C-82A2-9E6359D0DB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34D1EFE-7786-4AB9-BB81-E52B8BC3FCAB}" type="datetime1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8AF8924-A73A-49BE-AC5F-5CD8373318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062" r:id="rId2"/>
    <p:sldLayoutId id="2147484061" r:id="rId3"/>
    <p:sldLayoutId id="2147484060" r:id="rId4"/>
    <p:sldLayoutId id="2147484059" r:id="rId5"/>
    <p:sldLayoutId id="2147484058" r:id="rId6"/>
    <p:sldLayoutId id="2147484057" r:id="rId7"/>
    <p:sldLayoutId id="2147484056" r:id="rId8"/>
    <p:sldLayoutId id="2147484055" r:id="rId9"/>
    <p:sldLayoutId id="2147484054" r:id="rId10"/>
    <p:sldLayoutId id="2147484053" r:id="rId11"/>
  </p:sldLayoutIdLst>
  <p:transition spd="slow">
    <p:wheel spokes="8"/>
  </p:transition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711_12@inbox.ru" TargetMode="External"/><Relationship Id="rId5" Type="http://schemas.openxmlformats.org/officeDocument/2006/relationships/hyperlink" Target="http://www.kazatu.kz/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711_12@inbox.ru" TargetMode="External"/><Relationship Id="rId5" Type="http://schemas.openxmlformats.org/officeDocument/2006/relationships/hyperlink" Target="http://www.kazatu.kz/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711_12@inbox.ru" TargetMode="External"/><Relationship Id="rId5" Type="http://schemas.openxmlformats.org/officeDocument/2006/relationships/hyperlink" Target="http://www.kazatu.kz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 rot="5400000">
            <a:off x="-3248819" y="3248819"/>
            <a:ext cx="6858000" cy="360362"/>
            <a:chOff x="873" y="972"/>
            <a:chExt cx="10086" cy="882"/>
          </a:xfr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393" y="972"/>
              <a:ext cx="2526" cy="864"/>
              <a:chOff x="2415" y="1134"/>
              <a:chExt cx="2526" cy="864"/>
            </a:xfrm>
            <a:grpFill/>
          </p:grpSpPr>
          <p:pic>
            <p:nvPicPr>
              <p:cNvPr id="15415" name="Picture 6" descr="oiu-x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415" y="1140"/>
                <a:ext cx="1266" cy="858"/>
              </a:xfrm>
              <a:prstGeom prst="rect">
                <a:avLst/>
              </a:prstGeom>
              <a:grpFill/>
              <a:ln w="9525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miter lim="800000"/>
                <a:headEnd/>
                <a:tailEnd/>
              </a:ln>
            </p:spPr>
          </p:pic>
          <p:pic>
            <p:nvPicPr>
              <p:cNvPr id="15416" name="Picture 7" descr="oiu-x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10800000">
                <a:off x="3675" y="1134"/>
                <a:ext cx="1266" cy="858"/>
              </a:xfrm>
              <a:prstGeom prst="rect">
                <a:avLst/>
              </a:prstGeom>
              <a:grpFill/>
              <a:ln w="9525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miter lim="800000"/>
                <a:headEnd/>
                <a:tailEnd/>
              </a:ln>
            </p:spPr>
          </p:pic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5913" y="972"/>
              <a:ext cx="2526" cy="864"/>
              <a:chOff x="2415" y="1134"/>
              <a:chExt cx="2526" cy="864"/>
            </a:xfrm>
            <a:grpFill/>
          </p:grpSpPr>
          <p:pic>
            <p:nvPicPr>
              <p:cNvPr id="15413" name="Picture 9" descr="oiu-x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415" y="1140"/>
                <a:ext cx="1266" cy="858"/>
              </a:xfrm>
              <a:prstGeom prst="rect">
                <a:avLst/>
              </a:prstGeom>
              <a:grpFill/>
              <a:ln w="9525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miter lim="800000"/>
                <a:headEnd/>
                <a:tailEnd/>
              </a:ln>
            </p:spPr>
          </p:pic>
          <p:pic>
            <p:nvPicPr>
              <p:cNvPr id="15414" name="Picture 10" descr="oiu-x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10800000">
                <a:off x="3675" y="1134"/>
                <a:ext cx="1266" cy="858"/>
              </a:xfrm>
              <a:prstGeom prst="rect">
                <a:avLst/>
              </a:prstGeom>
              <a:grpFill/>
              <a:ln w="9525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miter lim="800000"/>
                <a:headEnd/>
                <a:tailEnd/>
              </a:ln>
            </p:spPr>
          </p:pic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8433" y="972"/>
              <a:ext cx="2526" cy="864"/>
              <a:chOff x="2415" y="1134"/>
              <a:chExt cx="2526" cy="864"/>
            </a:xfrm>
            <a:grpFill/>
          </p:grpSpPr>
          <p:pic>
            <p:nvPicPr>
              <p:cNvPr id="15411" name="Picture 12" descr="oiu-x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415" y="1140"/>
                <a:ext cx="1266" cy="858"/>
              </a:xfrm>
              <a:prstGeom prst="rect">
                <a:avLst/>
              </a:prstGeom>
              <a:grpFill/>
              <a:ln w="9525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miter lim="800000"/>
                <a:headEnd/>
                <a:tailEnd/>
              </a:ln>
            </p:spPr>
          </p:pic>
          <p:pic>
            <p:nvPicPr>
              <p:cNvPr id="15412" name="Picture 13" descr="oiu-x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10800000">
                <a:off x="3675" y="1134"/>
                <a:ext cx="1266" cy="858"/>
              </a:xfrm>
              <a:prstGeom prst="rect">
                <a:avLst/>
              </a:prstGeom>
              <a:grpFill/>
              <a:ln w="9525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miter lim="800000"/>
                <a:headEnd/>
                <a:tailEnd/>
              </a:ln>
            </p:spPr>
          </p:pic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873" y="990"/>
              <a:ext cx="2526" cy="864"/>
              <a:chOff x="2415" y="1134"/>
              <a:chExt cx="2526" cy="864"/>
            </a:xfrm>
            <a:grpFill/>
          </p:grpSpPr>
          <p:pic>
            <p:nvPicPr>
              <p:cNvPr id="15409" name="Picture 15" descr="oiu-x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415" y="1140"/>
                <a:ext cx="1266" cy="858"/>
              </a:xfrm>
              <a:prstGeom prst="rect">
                <a:avLst/>
              </a:prstGeom>
              <a:grpFill/>
              <a:ln w="9525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miter lim="800000"/>
                <a:headEnd/>
                <a:tailEnd/>
              </a:ln>
            </p:spPr>
          </p:pic>
          <p:pic>
            <p:nvPicPr>
              <p:cNvPr id="15410" name="Picture 16" descr="oiu-x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10800000">
                <a:off x="3675" y="1134"/>
                <a:ext cx="1266" cy="858"/>
              </a:xfrm>
              <a:prstGeom prst="rect">
                <a:avLst/>
              </a:prstGeom>
              <a:grpFill/>
              <a:ln w="9525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miter lim="800000"/>
                <a:headEnd/>
                <a:tailEnd/>
              </a:ln>
            </p:spPr>
          </p:pic>
        </p:grpSp>
      </p:grpSp>
      <p:sp>
        <p:nvSpPr>
          <p:cNvPr id="59" name="Line 4"/>
          <p:cNvSpPr>
            <a:spLocks noChangeShapeType="1"/>
          </p:cNvSpPr>
          <p:nvPr/>
        </p:nvSpPr>
        <p:spPr bwMode="auto">
          <a:xfrm flipV="1">
            <a:off x="473075" y="857232"/>
            <a:ext cx="9432925" cy="0"/>
          </a:xfrm>
          <a:prstGeom prst="line">
            <a:avLst/>
          </a:prstGeom>
          <a:noFill/>
          <a:ln w="57150" cmpd="thinThick">
            <a:solidFill>
              <a:schemeClr val="tx2">
                <a:lumMod val="50000"/>
              </a:schemeClr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lIns="91425" tIns="45712" rIns="91425" bIns="45712"/>
          <a:lstStyle/>
          <a:p>
            <a:pPr>
              <a:defRPr/>
            </a:pPr>
            <a:endParaRPr lang="ru-RU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0" y="77924"/>
            <a:ext cx="9791700" cy="707870"/>
          </a:xfrm>
          <a:prstGeom prst="rect">
            <a:avLst/>
          </a:prstGeom>
        </p:spPr>
        <p:txBody>
          <a:bodyPr lIns="91425" tIns="45712" rIns="91425" bIns="4571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</a:t>
            </a:r>
            <a:r>
              <a:rPr lang="en-US" alt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ВОПРОСЫ И ОТВЕТЫ</a:t>
            </a:r>
            <a:endParaRPr lang="kk-KZ" altLang="ru-RU" sz="20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ru-RU" alt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</a:t>
            </a:r>
            <a:r>
              <a:rPr lang="en-US" alt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alt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прием на высшее образование</a:t>
            </a:r>
            <a:r>
              <a:rPr lang="en-US" alt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altLang="ru-RU" sz="20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" name="Рисунок 25" descr="Logotype SU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3844" y="0"/>
            <a:ext cx="857232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5524504" y="142852"/>
            <a:ext cx="44291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kk-K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г. Нұр-Сұлтан,</a:t>
            </a:r>
            <a:r>
              <a:rPr kumimoji="0" lang="kk-KZ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kk-KZ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проспект </a:t>
            </a:r>
            <a:r>
              <a:rPr kumimoji="0" lang="kk-K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Жеңіс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62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kk-KZ" sz="12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код ВУЗа 002</a:t>
            </a:r>
            <a:endParaRPr lang="en-US" sz="1200" b="1" u="sng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/>
            <a:r>
              <a:rPr kumimoji="0" lang="kk-K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Приемная комиссия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Тел.: 8(7172) 317-556,  398-018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/>
              </a:rPr>
              <a:t>www.kazatu.kz</a:t>
            </a:r>
            <a:r>
              <a:rPr kumimoji="0" lang="ru-RU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en-US" sz="1200" b="1" i="0" u="sng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kk-KZ" sz="1200" b="1" i="0" u="sng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en-US" sz="1200" b="1" i="0" u="sng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mail</a:t>
            </a:r>
            <a:r>
              <a:rPr lang="kk-KZ" sz="1200" b="1" u="sng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kk-KZ" sz="1200" b="1" i="0" u="sng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/>
              </a:rPr>
              <a:t>711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/>
              </a:rPr>
              <a:t>_12@</a:t>
            </a:r>
            <a:r>
              <a:rPr kumimoji="0" lang="en-US" sz="1200" b="1" i="0" u="sng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/>
              </a:rPr>
              <a:t>inbox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/>
              </a:rPr>
              <a:t>.</a:t>
            </a:r>
            <a:r>
              <a:rPr kumimoji="0" lang="en-US" sz="1200" b="1" i="0" u="sng" strike="noStrike" cap="none" normalizeH="0" baseline="0" dirty="0" err="1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/>
              </a:rPr>
              <a:t>ru</a:t>
            </a:r>
            <a:endParaRPr kumimoji="0" lang="kk-KZ" sz="12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523845" y="1071546"/>
          <a:ext cx="9144064" cy="5608320"/>
        </p:xfrm>
        <a:graphic>
          <a:graphicData uri="http://schemas.openxmlformats.org/drawingml/2006/table">
            <a:tbl>
              <a:tblPr/>
              <a:tblGrid>
                <a:gridCol w="3353429"/>
                <a:gridCol w="579063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Как поступить на высшее образование в </a:t>
                      </a:r>
                      <a:r>
                        <a:rPr lang="ru-RU" sz="1600" b="1" dirty="0" err="1" smtClean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КазАТУ</a:t>
                      </a:r>
                      <a:r>
                        <a:rPr lang="ru-RU" sz="1600" b="1" dirty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?</a:t>
                      </a:r>
                      <a:endParaRPr lang="ru-RU" sz="1600" b="1" dirty="0">
                        <a:solidFill>
                          <a:srgbClr val="0C03BD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Для поступления в </a:t>
                      </a:r>
                      <a:r>
                        <a:rPr lang="ru-RU" sz="1600" b="1" dirty="0" err="1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КазАТУ</a:t>
                      </a:r>
                      <a:r>
                        <a:rPr lang="ru-RU" sz="1600" b="1" dirty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, на программы высшего образования, абитуриентам необходимо сдать Единое национальное тестирование (ЕНТ), кроме иностранных граждан, поступающих на платной основе и выпускников колледжей, поступающих на родственную специальность по сокращенной программе обучения также на платной основе, так как они принимаются по собеседованию.</a:t>
                      </a:r>
                      <a:endParaRPr lang="ru-RU" sz="1600" b="1" dirty="0">
                        <a:solidFill>
                          <a:srgbClr val="0C03BD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Кто сдает ЕНТ?</a:t>
                      </a:r>
                      <a:endParaRPr lang="ru-RU" sz="1600" b="1">
                        <a:solidFill>
                          <a:srgbClr val="0C03BD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ЕНТ сдают выпускники школ текущего года, выпускники школ прошлых лет и выпускники колледжей, претендующие на получение государственных образовательных грантов.</a:t>
                      </a:r>
                      <a:endParaRPr lang="ru-RU" sz="1600" b="1">
                        <a:solidFill>
                          <a:srgbClr val="0C03BD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Сколько раз проводится ЕНТ?</a:t>
                      </a:r>
                      <a:endParaRPr lang="ru-RU" sz="1600" b="1">
                        <a:solidFill>
                          <a:srgbClr val="0C03BD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ЕНТ </a:t>
                      </a:r>
                      <a:r>
                        <a:rPr lang="ru-RU" sz="1600" b="1" dirty="0" smtClean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проводится </a:t>
                      </a:r>
                      <a:r>
                        <a:rPr lang="ru-RU" sz="1600" b="1" dirty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4 раза в год, январь, март, июнь, август. Только по результатам июньского </a:t>
                      </a:r>
                      <a:r>
                        <a:rPr lang="kk-KZ" sz="1600" b="1" dirty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ЕНТ </a:t>
                      </a:r>
                      <a:r>
                        <a:rPr lang="ru-RU" sz="1600" b="1" dirty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абитуриенты могут участвовать в конкурсе государственных образовательных грантов.</a:t>
                      </a:r>
                      <a:endParaRPr lang="ru-RU" sz="1600" b="1" dirty="0">
                        <a:solidFill>
                          <a:srgbClr val="0C03BD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Когда прием заявлений на ЕНТ?</a:t>
                      </a:r>
                      <a:endParaRPr lang="ru-RU" sz="1600" b="1">
                        <a:solidFill>
                          <a:srgbClr val="0C03BD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Согласно действующим правилам прием заявлений на ЕНТ (июнь) с 1 по 30 апреля, но в связи с чрезвычайным положением - с 15 по 30 апреля 2020 года.</a:t>
                      </a:r>
                      <a:endParaRPr lang="ru-RU" sz="1600" b="1" dirty="0">
                        <a:solidFill>
                          <a:srgbClr val="0C03BD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 rot="5400000">
            <a:off x="-3248819" y="3248819"/>
            <a:ext cx="6858000" cy="360362"/>
            <a:chOff x="873" y="972"/>
            <a:chExt cx="10086" cy="882"/>
          </a:xfr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393" y="972"/>
              <a:ext cx="2526" cy="864"/>
              <a:chOff x="2415" y="1134"/>
              <a:chExt cx="2526" cy="864"/>
            </a:xfrm>
            <a:grpFill/>
          </p:grpSpPr>
          <p:pic>
            <p:nvPicPr>
              <p:cNvPr id="15415" name="Picture 6" descr="oiu-x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415" y="1140"/>
                <a:ext cx="1266" cy="858"/>
              </a:xfrm>
              <a:prstGeom prst="rect">
                <a:avLst/>
              </a:prstGeom>
              <a:grpFill/>
              <a:ln w="9525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miter lim="800000"/>
                <a:headEnd/>
                <a:tailEnd/>
              </a:ln>
            </p:spPr>
          </p:pic>
          <p:pic>
            <p:nvPicPr>
              <p:cNvPr id="15416" name="Picture 7" descr="oiu-x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10800000">
                <a:off x="3675" y="1134"/>
                <a:ext cx="1266" cy="858"/>
              </a:xfrm>
              <a:prstGeom prst="rect">
                <a:avLst/>
              </a:prstGeom>
              <a:grpFill/>
              <a:ln w="9525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miter lim="800000"/>
                <a:headEnd/>
                <a:tailEnd/>
              </a:ln>
            </p:spPr>
          </p:pic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5913" y="972"/>
              <a:ext cx="2526" cy="864"/>
              <a:chOff x="2415" y="1134"/>
              <a:chExt cx="2526" cy="864"/>
            </a:xfrm>
            <a:grpFill/>
          </p:grpSpPr>
          <p:pic>
            <p:nvPicPr>
              <p:cNvPr id="15413" name="Picture 9" descr="oiu-x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415" y="1140"/>
                <a:ext cx="1266" cy="858"/>
              </a:xfrm>
              <a:prstGeom prst="rect">
                <a:avLst/>
              </a:prstGeom>
              <a:grpFill/>
              <a:ln w="9525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miter lim="800000"/>
                <a:headEnd/>
                <a:tailEnd/>
              </a:ln>
            </p:spPr>
          </p:pic>
          <p:pic>
            <p:nvPicPr>
              <p:cNvPr id="15414" name="Picture 10" descr="oiu-x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10800000">
                <a:off x="3675" y="1134"/>
                <a:ext cx="1266" cy="858"/>
              </a:xfrm>
              <a:prstGeom prst="rect">
                <a:avLst/>
              </a:prstGeom>
              <a:grpFill/>
              <a:ln w="9525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miter lim="800000"/>
                <a:headEnd/>
                <a:tailEnd/>
              </a:ln>
            </p:spPr>
          </p:pic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8433" y="972"/>
              <a:ext cx="2526" cy="864"/>
              <a:chOff x="2415" y="1134"/>
              <a:chExt cx="2526" cy="864"/>
            </a:xfrm>
            <a:grpFill/>
          </p:grpSpPr>
          <p:pic>
            <p:nvPicPr>
              <p:cNvPr id="15411" name="Picture 12" descr="oiu-x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415" y="1140"/>
                <a:ext cx="1266" cy="858"/>
              </a:xfrm>
              <a:prstGeom prst="rect">
                <a:avLst/>
              </a:prstGeom>
              <a:grpFill/>
              <a:ln w="9525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miter lim="800000"/>
                <a:headEnd/>
                <a:tailEnd/>
              </a:ln>
            </p:spPr>
          </p:pic>
          <p:pic>
            <p:nvPicPr>
              <p:cNvPr id="15412" name="Picture 13" descr="oiu-x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10800000">
                <a:off x="3675" y="1134"/>
                <a:ext cx="1266" cy="858"/>
              </a:xfrm>
              <a:prstGeom prst="rect">
                <a:avLst/>
              </a:prstGeom>
              <a:grpFill/>
              <a:ln w="9525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miter lim="800000"/>
                <a:headEnd/>
                <a:tailEnd/>
              </a:ln>
            </p:spPr>
          </p:pic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873" y="990"/>
              <a:ext cx="2526" cy="864"/>
              <a:chOff x="2415" y="1134"/>
              <a:chExt cx="2526" cy="864"/>
            </a:xfrm>
            <a:grpFill/>
          </p:grpSpPr>
          <p:pic>
            <p:nvPicPr>
              <p:cNvPr id="15409" name="Picture 15" descr="oiu-x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415" y="1140"/>
                <a:ext cx="1266" cy="858"/>
              </a:xfrm>
              <a:prstGeom prst="rect">
                <a:avLst/>
              </a:prstGeom>
              <a:grpFill/>
              <a:ln w="9525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miter lim="800000"/>
                <a:headEnd/>
                <a:tailEnd/>
              </a:ln>
            </p:spPr>
          </p:pic>
          <p:pic>
            <p:nvPicPr>
              <p:cNvPr id="15410" name="Picture 16" descr="oiu-x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10800000">
                <a:off x="3675" y="1134"/>
                <a:ext cx="1266" cy="858"/>
              </a:xfrm>
              <a:prstGeom prst="rect">
                <a:avLst/>
              </a:prstGeom>
              <a:grpFill/>
              <a:ln w="9525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miter lim="800000"/>
                <a:headEnd/>
                <a:tailEnd/>
              </a:ln>
            </p:spPr>
          </p:pic>
        </p:grpSp>
      </p:grpSp>
      <p:sp>
        <p:nvSpPr>
          <p:cNvPr id="59" name="Line 4"/>
          <p:cNvSpPr>
            <a:spLocks noChangeShapeType="1"/>
          </p:cNvSpPr>
          <p:nvPr/>
        </p:nvSpPr>
        <p:spPr bwMode="auto">
          <a:xfrm flipV="1">
            <a:off x="473075" y="857232"/>
            <a:ext cx="9432925" cy="0"/>
          </a:xfrm>
          <a:prstGeom prst="line">
            <a:avLst/>
          </a:prstGeom>
          <a:noFill/>
          <a:ln w="57150" cmpd="thinThick">
            <a:solidFill>
              <a:schemeClr val="tx2">
                <a:lumMod val="50000"/>
              </a:schemeClr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lIns="91425" tIns="45712" rIns="91425" bIns="45712"/>
          <a:lstStyle/>
          <a:p>
            <a:pPr>
              <a:defRPr/>
            </a:pPr>
            <a:endParaRPr lang="ru-RU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0" y="77924"/>
            <a:ext cx="9791700" cy="707870"/>
          </a:xfrm>
          <a:prstGeom prst="rect">
            <a:avLst/>
          </a:prstGeom>
        </p:spPr>
        <p:txBody>
          <a:bodyPr lIns="91425" tIns="45712" rIns="91425" bIns="4571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</a:t>
            </a:r>
            <a:r>
              <a:rPr lang="en-US" alt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ВОПРОСЫ И ОТВЕТЫ</a:t>
            </a:r>
            <a:endParaRPr lang="kk-KZ" altLang="ru-RU" sz="20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ru-RU" alt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</a:t>
            </a:r>
            <a:r>
              <a:rPr lang="en-US" alt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alt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прием на высшее образование</a:t>
            </a:r>
            <a:r>
              <a:rPr lang="en-US" alt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altLang="ru-RU" sz="20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" name="Рисунок 25" descr="Logotype SU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3844" y="0"/>
            <a:ext cx="857232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5524504" y="142852"/>
            <a:ext cx="44291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kk-K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г. Нұр-Сұлтан,</a:t>
            </a:r>
            <a:r>
              <a:rPr kumimoji="0" lang="kk-KZ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kk-KZ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проспект </a:t>
            </a:r>
            <a:r>
              <a:rPr kumimoji="0" lang="kk-K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Жеңіс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62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kk-KZ" sz="12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код ВУЗа 002</a:t>
            </a:r>
            <a:endParaRPr lang="en-US" sz="1200" b="1" u="sng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/>
            <a:r>
              <a:rPr kumimoji="0" lang="kk-K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Приемная комиссия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Тел.: 8(7172) 317-556,  398-018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/>
              </a:rPr>
              <a:t>www.kazatu.kz</a:t>
            </a:r>
            <a:r>
              <a:rPr kumimoji="0" lang="ru-RU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en-US" sz="1200" b="1" i="0" u="sng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kk-KZ" sz="1200" b="1" i="0" u="sng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en-US" sz="1200" b="1" i="0" u="sng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mail</a:t>
            </a:r>
            <a:r>
              <a:rPr lang="kk-KZ" sz="1200" b="1" u="sng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kk-KZ" sz="1200" b="1" i="0" u="sng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/>
              </a:rPr>
              <a:t>711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/>
              </a:rPr>
              <a:t>_12@</a:t>
            </a:r>
            <a:r>
              <a:rPr kumimoji="0" lang="en-US" sz="1200" b="1" i="0" u="sng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/>
              </a:rPr>
              <a:t>inbox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/>
              </a:rPr>
              <a:t>.</a:t>
            </a:r>
            <a:r>
              <a:rPr kumimoji="0" lang="en-US" sz="1200" b="1" i="0" u="sng" strike="noStrike" cap="none" normalizeH="0" baseline="0" dirty="0" err="1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/>
              </a:rPr>
              <a:t>ru</a:t>
            </a:r>
            <a:endParaRPr kumimoji="0" lang="kk-KZ" sz="12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523845" y="1035390"/>
          <a:ext cx="9144064" cy="5608320"/>
        </p:xfrm>
        <a:graphic>
          <a:graphicData uri="http://schemas.openxmlformats.org/drawingml/2006/table">
            <a:tbl>
              <a:tblPr/>
              <a:tblGrid>
                <a:gridCol w="3353429"/>
                <a:gridCol w="579063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Когда прием заявлений на творческие экзамены и сами экзамены?</a:t>
                      </a:r>
                      <a:endParaRPr lang="ru-RU" sz="1600" b="1" dirty="0">
                        <a:solidFill>
                          <a:srgbClr val="0C03BD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Прием документов на участие в творческих экзаменах с 1 по 7 июля, а экзамены пройдут в период с 8 по 13 июля.</a:t>
                      </a:r>
                      <a:endParaRPr lang="ru-RU" sz="1600" b="1">
                        <a:solidFill>
                          <a:srgbClr val="0C03BD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Когда прием заявлений на конкурс грантов?</a:t>
                      </a:r>
                      <a:endParaRPr lang="ru-RU" sz="1600" b="1">
                        <a:solidFill>
                          <a:srgbClr val="0C03BD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Документы у абитуриентов, успешно сдавших ЕНТ в июне, будут приниматься с 13 по 20 </a:t>
                      </a:r>
                      <a:r>
                        <a:rPr lang="ru-RU" sz="1600" b="1" dirty="0" smtClean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июля</a:t>
                      </a:r>
                      <a:endParaRPr lang="ru-RU" sz="1600" b="1" dirty="0">
                        <a:solidFill>
                          <a:srgbClr val="0C03BD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Когда будут известны результаты конкурса грантов и как я могу узнать получил ли я грант?</a:t>
                      </a:r>
                      <a:endParaRPr lang="ru-RU" sz="1600" b="1">
                        <a:solidFill>
                          <a:srgbClr val="0C03BD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Результаты присуждения государственных образовательных грантов будут известны с 1 по 5 августа, список обладателей будет опубликован в СМИ (газеты "</a:t>
                      </a:r>
                      <a:r>
                        <a:rPr lang="kk-KZ" sz="1600" b="1" dirty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Егеменді Қазақстан</a:t>
                      </a:r>
                      <a:r>
                        <a:rPr lang="ru-RU" sz="1600" b="1" dirty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"</a:t>
                      </a:r>
                      <a:r>
                        <a:rPr lang="kk-KZ" sz="1600" b="1" dirty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 и "</a:t>
                      </a:r>
                      <a:r>
                        <a:rPr lang="ru-RU" sz="1600" b="1" dirty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Казахстанская правда</a:t>
                      </a:r>
                      <a:r>
                        <a:rPr lang="kk-KZ" sz="1600" b="1" dirty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"</a:t>
                      </a:r>
                      <a:r>
                        <a:rPr lang="ru-RU" sz="1600" b="1" dirty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kk-KZ" sz="1600" b="1" dirty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, а также в интернет-ресурсах</a:t>
                      </a:r>
                      <a:r>
                        <a:rPr lang="ru-RU" sz="1600" b="1" dirty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kk-KZ" sz="1600" b="1" dirty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в частности на сайте НЦТ </a:t>
                      </a:r>
                      <a:r>
                        <a:rPr lang="en-US" sz="1600" b="1" dirty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www</a:t>
                      </a:r>
                      <a:r>
                        <a:rPr lang="ru-RU" sz="1600" b="1" dirty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600" b="1" dirty="0" err="1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testcenter</a:t>
                      </a:r>
                      <a:r>
                        <a:rPr lang="ru-RU" sz="1600" b="1" dirty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600" b="1" dirty="0" err="1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kz</a:t>
                      </a:r>
                      <a:r>
                        <a:rPr lang="ru-RU" sz="1600" b="1" dirty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 (каждый </a:t>
                      </a:r>
                      <a:r>
                        <a:rPr lang="ru-RU" sz="1600" b="1" dirty="0" smtClean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абитуриент,</a:t>
                      </a:r>
                      <a:r>
                        <a:rPr lang="ru-RU" sz="1600" b="1" baseline="0" dirty="0" smtClean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принимавший </a:t>
                      </a:r>
                      <a:r>
                        <a:rPr lang="ru-RU" sz="1600" b="1" dirty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участие в </a:t>
                      </a:r>
                      <a:r>
                        <a:rPr lang="ru-RU" sz="1600" b="1" dirty="0" smtClean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конкурсе,</a:t>
                      </a:r>
                      <a:r>
                        <a:rPr lang="ru-RU" sz="1600" b="1" baseline="0" dirty="0" smtClean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зная </a:t>
                      </a:r>
                      <a:r>
                        <a:rPr lang="ru-RU" sz="1600" b="1" dirty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свой ИИН и ИКТ может узнать свои результаты)</a:t>
                      </a:r>
                      <a:endParaRPr lang="ru-RU" sz="1600" b="1" dirty="0">
                        <a:solidFill>
                          <a:srgbClr val="0C03BD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Какие сроки зачисления в вузы?</a:t>
                      </a:r>
                      <a:endParaRPr lang="ru-RU" sz="1600" b="1">
                        <a:solidFill>
                          <a:srgbClr val="0C03BD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Зачисление в вуз осуществляется с 10 по 25 августа.</a:t>
                      </a:r>
                      <a:endParaRPr lang="ru-RU" sz="1600" b="1">
                        <a:solidFill>
                          <a:srgbClr val="0C03BD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Есть ли в вашем вузе военная кафедра?</a:t>
                      </a:r>
                      <a:endParaRPr lang="ru-RU" sz="1600" b="1">
                        <a:solidFill>
                          <a:srgbClr val="0C03BD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Военная кафедра имеется. Для зачисления на обучение на военной кафедре студенты после 1 курса проходят отбор (</a:t>
                      </a:r>
                      <a:r>
                        <a:rPr lang="ru-RU" sz="1600" b="1" dirty="0" err="1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психотест</a:t>
                      </a:r>
                      <a:r>
                        <a:rPr lang="ru-RU" sz="1600" b="1" dirty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, медосмотр, сдача нормативов по физической подготовке и успеваемость и т. д.).</a:t>
                      </a:r>
                      <a:endParaRPr lang="ru-RU" sz="1600" b="1" dirty="0">
                        <a:solidFill>
                          <a:srgbClr val="0C03BD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 rot="5400000">
            <a:off x="-3248819" y="3248819"/>
            <a:ext cx="6858000" cy="360362"/>
            <a:chOff x="873" y="972"/>
            <a:chExt cx="10086" cy="882"/>
          </a:xfr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393" y="972"/>
              <a:ext cx="2526" cy="864"/>
              <a:chOff x="2415" y="1134"/>
              <a:chExt cx="2526" cy="864"/>
            </a:xfrm>
            <a:grpFill/>
          </p:grpSpPr>
          <p:pic>
            <p:nvPicPr>
              <p:cNvPr id="15415" name="Picture 6" descr="oiu-x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415" y="1140"/>
                <a:ext cx="1266" cy="858"/>
              </a:xfrm>
              <a:prstGeom prst="rect">
                <a:avLst/>
              </a:prstGeom>
              <a:grpFill/>
              <a:ln w="9525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miter lim="800000"/>
                <a:headEnd/>
                <a:tailEnd/>
              </a:ln>
            </p:spPr>
          </p:pic>
          <p:pic>
            <p:nvPicPr>
              <p:cNvPr id="15416" name="Picture 7" descr="oiu-x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10800000">
                <a:off x="3675" y="1134"/>
                <a:ext cx="1266" cy="858"/>
              </a:xfrm>
              <a:prstGeom prst="rect">
                <a:avLst/>
              </a:prstGeom>
              <a:grpFill/>
              <a:ln w="9525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miter lim="800000"/>
                <a:headEnd/>
                <a:tailEnd/>
              </a:ln>
            </p:spPr>
          </p:pic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5913" y="972"/>
              <a:ext cx="2526" cy="864"/>
              <a:chOff x="2415" y="1134"/>
              <a:chExt cx="2526" cy="864"/>
            </a:xfrm>
            <a:grpFill/>
          </p:grpSpPr>
          <p:pic>
            <p:nvPicPr>
              <p:cNvPr id="15413" name="Picture 9" descr="oiu-x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415" y="1140"/>
                <a:ext cx="1266" cy="858"/>
              </a:xfrm>
              <a:prstGeom prst="rect">
                <a:avLst/>
              </a:prstGeom>
              <a:grpFill/>
              <a:ln w="9525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miter lim="800000"/>
                <a:headEnd/>
                <a:tailEnd/>
              </a:ln>
            </p:spPr>
          </p:pic>
          <p:pic>
            <p:nvPicPr>
              <p:cNvPr id="15414" name="Picture 10" descr="oiu-x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10800000">
                <a:off x="3675" y="1134"/>
                <a:ext cx="1266" cy="858"/>
              </a:xfrm>
              <a:prstGeom prst="rect">
                <a:avLst/>
              </a:prstGeom>
              <a:grpFill/>
              <a:ln w="9525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miter lim="800000"/>
                <a:headEnd/>
                <a:tailEnd/>
              </a:ln>
            </p:spPr>
          </p:pic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8433" y="972"/>
              <a:ext cx="2526" cy="864"/>
              <a:chOff x="2415" y="1134"/>
              <a:chExt cx="2526" cy="864"/>
            </a:xfrm>
            <a:grpFill/>
          </p:grpSpPr>
          <p:pic>
            <p:nvPicPr>
              <p:cNvPr id="15411" name="Picture 12" descr="oiu-x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415" y="1140"/>
                <a:ext cx="1266" cy="858"/>
              </a:xfrm>
              <a:prstGeom prst="rect">
                <a:avLst/>
              </a:prstGeom>
              <a:grpFill/>
              <a:ln w="9525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miter lim="800000"/>
                <a:headEnd/>
                <a:tailEnd/>
              </a:ln>
            </p:spPr>
          </p:pic>
          <p:pic>
            <p:nvPicPr>
              <p:cNvPr id="15412" name="Picture 13" descr="oiu-x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10800000">
                <a:off x="3675" y="1134"/>
                <a:ext cx="1266" cy="858"/>
              </a:xfrm>
              <a:prstGeom prst="rect">
                <a:avLst/>
              </a:prstGeom>
              <a:grpFill/>
              <a:ln w="9525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miter lim="800000"/>
                <a:headEnd/>
                <a:tailEnd/>
              </a:ln>
            </p:spPr>
          </p:pic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873" y="990"/>
              <a:ext cx="2526" cy="864"/>
              <a:chOff x="2415" y="1134"/>
              <a:chExt cx="2526" cy="864"/>
            </a:xfrm>
            <a:grpFill/>
          </p:grpSpPr>
          <p:pic>
            <p:nvPicPr>
              <p:cNvPr id="15409" name="Picture 15" descr="oiu-x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415" y="1140"/>
                <a:ext cx="1266" cy="858"/>
              </a:xfrm>
              <a:prstGeom prst="rect">
                <a:avLst/>
              </a:prstGeom>
              <a:grpFill/>
              <a:ln w="9525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miter lim="800000"/>
                <a:headEnd/>
                <a:tailEnd/>
              </a:ln>
            </p:spPr>
          </p:pic>
          <p:pic>
            <p:nvPicPr>
              <p:cNvPr id="15410" name="Picture 16" descr="oiu-x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10800000">
                <a:off x="3675" y="1134"/>
                <a:ext cx="1266" cy="858"/>
              </a:xfrm>
              <a:prstGeom prst="rect">
                <a:avLst/>
              </a:prstGeom>
              <a:grpFill/>
              <a:ln w="9525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miter lim="800000"/>
                <a:headEnd/>
                <a:tailEnd/>
              </a:ln>
            </p:spPr>
          </p:pic>
        </p:grpSp>
      </p:grpSp>
      <p:sp>
        <p:nvSpPr>
          <p:cNvPr id="59" name="Line 4"/>
          <p:cNvSpPr>
            <a:spLocks noChangeShapeType="1"/>
          </p:cNvSpPr>
          <p:nvPr/>
        </p:nvSpPr>
        <p:spPr bwMode="auto">
          <a:xfrm flipV="1">
            <a:off x="473075" y="857232"/>
            <a:ext cx="9432925" cy="0"/>
          </a:xfrm>
          <a:prstGeom prst="line">
            <a:avLst/>
          </a:prstGeom>
          <a:noFill/>
          <a:ln w="57150" cmpd="thinThick">
            <a:solidFill>
              <a:schemeClr val="tx2">
                <a:lumMod val="50000"/>
              </a:schemeClr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lIns="91425" tIns="45712" rIns="91425" bIns="45712"/>
          <a:lstStyle/>
          <a:p>
            <a:pPr>
              <a:defRPr/>
            </a:pPr>
            <a:endParaRPr lang="ru-RU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0" y="77924"/>
            <a:ext cx="9791700" cy="707870"/>
          </a:xfrm>
          <a:prstGeom prst="rect">
            <a:avLst/>
          </a:prstGeom>
        </p:spPr>
        <p:txBody>
          <a:bodyPr lIns="91425" tIns="45712" rIns="91425" bIns="4571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</a:t>
            </a:r>
            <a:r>
              <a:rPr lang="en-US" alt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ВОПРОСЫ И ОТВЕТЫ</a:t>
            </a:r>
            <a:endParaRPr lang="kk-KZ" altLang="ru-RU" sz="20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ru-RU" alt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</a:t>
            </a:r>
            <a:r>
              <a:rPr lang="en-US" alt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alt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прием на высшее образование</a:t>
            </a:r>
            <a:r>
              <a:rPr lang="en-US" alt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altLang="ru-RU" sz="20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" name="Рисунок 25" descr="Logotype SU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3844" y="0"/>
            <a:ext cx="857232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5524504" y="142852"/>
            <a:ext cx="44291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kk-K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г. Нұр-Сұлтан,</a:t>
            </a:r>
            <a:r>
              <a:rPr kumimoji="0" lang="kk-KZ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kk-KZ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проспект </a:t>
            </a:r>
            <a:r>
              <a:rPr kumimoji="0" lang="kk-K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Жеңіс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62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kk-KZ" sz="12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код ВУЗа 002</a:t>
            </a:r>
            <a:endParaRPr lang="en-US" sz="1200" b="1" u="sng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/>
            <a:r>
              <a:rPr kumimoji="0" lang="kk-K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Приемная комиссия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Тел.: 8(7172) 317-556,  398-018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/>
              </a:rPr>
              <a:t>www.kazatu.kz</a:t>
            </a:r>
            <a:r>
              <a:rPr kumimoji="0" lang="ru-RU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en-US" sz="1200" b="1" i="0" u="sng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kk-KZ" sz="1200" b="1" i="0" u="sng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en-US" sz="1200" b="1" i="0" u="sng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mail</a:t>
            </a:r>
            <a:r>
              <a:rPr lang="kk-KZ" sz="1200" b="1" u="sng" dirty="0" smtClean="0">
                <a:solidFill>
                  <a:srgbClr val="0033C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kk-KZ" sz="1200" b="1" i="0" u="sng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/>
              </a:rPr>
              <a:t>711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/>
              </a:rPr>
              <a:t>_12@</a:t>
            </a:r>
            <a:r>
              <a:rPr kumimoji="0" lang="en-US" sz="1200" b="1" i="0" u="sng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/>
              </a:rPr>
              <a:t>inbox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/>
              </a:rPr>
              <a:t>.</a:t>
            </a:r>
            <a:r>
              <a:rPr kumimoji="0" lang="en-US" sz="1200" b="1" i="0" u="sng" strike="noStrike" cap="none" normalizeH="0" baseline="0" dirty="0" err="1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/>
              </a:rPr>
              <a:t>ru</a:t>
            </a:r>
            <a:endParaRPr kumimoji="0" lang="kk-KZ" sz="12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595282" y="1201680"/>
          <a:ext cx="8929749" cy="3066479"/>
        </p:xfrm>
        <a:graphic>
          <a:graphicData uri="http://schemas.openxmlformats.org/drawingml/2006/table">
            <a:tbl>
              <a:tblPr/>
              <a:tblGrid>
                <a:gridCol w="3274832"/>
                <a:gridCol w="5654917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Какие документы надо сдавать для поступления (во время зачисления) в ваш вуз?</a:t>
                      </a:r>
                      <a:endParaRPr lang="ru-RU" sz="1600" b="1" dirty="0">
                        <a:solidFill>
                          <a:srgbClr val="0C03BD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Аттестат (диплом) оригинал, сертификат  ЕНТ, медицинская справка ф. У-086, ф. 063, снимок флюорографии, 8 фотокарточек размером 3х4, копия удостоверения личности или паспорта, копия приписного свидетельства.</a:t>
                      </a:r>
                      <a:endParaRPr lang="ru-RU" sz="1600" b="1">
                        <a:solidFill>
                          <a:srgbClr val="0C03BD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Сколько стоит обучение?</a:t>
                      </a:r>
                      <a:endParaRPr lang="ru-RU" sz="1600" b="1">
                        <a:solidFill>
                          <a:srgbClr val="0C03BD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Стоимость обучения за учебный год составляет от 375,0 до 450,0 тысяч </a:t>
                      </a:r>
                      <a:r>
                        <a:rPr lang="ru-RU" sz="1600" b="1" dirty="0" smtClean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тенге </a:t>
                      </a:r>
                      <a:r>
                        <a:rPr lang="en-US" sz="1600" b="1" dirty="0" smtClean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600" b="1" dirty="0" smtClean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1600" b="1" baseline="0" dirty="0" smtClean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2019-2020</a:t>
                      </a:r>
                      <a:r>
                        <a:rPr lang="en-US" sz="1600" b="1" baseline="0" dirty="0" smtClean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baseline="0" dirty="0" smtClean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учебном году</a:t>
                      </a:r>
                      <a:r>
                        <a:rPr lang="en-US" sz="1600" b="1" dirty="0" smtClean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1600" b="1" dirty="0" smtClean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ru-RU" sz="1600" b="1" dirty="0">
                        <a:solidFill>
                          <a:srgbClr val="0C03BD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Есть ли общежития?</a:t>
                      </a:r>
                      <a:endParaRPr lang="ru-RU" sz="1600" b="1">
                        <a:solidFill>
                          <a:srgbClr val="0C03BD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У нас 8 студенческих общежитий, где созданы все условия для проживания студентов.</a:t>
                      </a:r>
                      <a:endParaRPr lang="ru-RU" sz="1600" b="1">
                        <a:solidFill>
                          <a:srgbClr val="0C03BD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Сколько стоит проживание в общежитии?</a:t>
                      </a:r>
                      <a:endParaRPr lang="ru-RU" sz="1600" b="1">
                        <a:solidFill>
                          <a:srgbClr val="0C03BD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C03BD"/>
                          </a:solidFill>
                          <a:latin typeface="Arial"/>
                          <a:ea typeface="Calibri"/>
                          <a:cs typeface="Times New Roman"/>
                        </a:rPr>
                        <a:t>Стоимость проживания в общежитии составляет 80,0 тысяч тенге в год.</a:t>
                      </a:r>
                      <a:endParaRPr lang="ru-RU" sz="1600" b="1" dirty="0">
                        <a:solidFill>
                          <a:srgbClr val="0C03BD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10790</TotalTime>
  <Words>587</Words>
  <Application>Microsoft Office PowerPoint</Application>
  <PresentationFormat>Лист A4 (210x297 мм)</PresentationFormat>
  <Paragraphs>44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computer</dc:creator>
  <cp:lastModifiedBy>Пользователь</cp:lastModifiedBy>
  <cp:revision>1689</cp:revision>
  <cp:lastPrinted>2013-09-25T04:37:05Z</cp:lastPrinted>
  <dcterms:created xsi:type="dcterms:W3CDTF">2011-09-20T06:20:45Z</dcterms:created>
  <dcterms:modified xsi:type="dcterms:W3CDTF">2020-04-08T13:03:27Z</dcterms:modified>
</cp:coreProperties>
</file>